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9"/>
  </p:notesMasterIdLst>
  <p:sldIdLst>
    <p:sldId id="284" r:id="rId2"/>
    <p:sldId id="310" r:id="rId3"/>
    <p:sldId id="315" r:id="rId4"/>
    <p:sldId id="316" r:id="rId5"/>
    <p:sldId id="320" r:id="rId6"/>
    <p:sldId id="319" r:id="rId7"/>
    <p:sldId id="321" r:id="rId8"/>
    <p:sldId id="322" r:id="rId9"/>
    <p:sldId id="323" r:id="rId10"/>
    <p:sldId id="324" r:id="rId11"/>
    <p:sldId id="325" r:id="rId12"/>
    <p:sldId id="326" r:id="rId13"/>
    <p:sldId id="331" r:id="rId14"/>
    <p:sldId id="327" r:id="rId15"/>
    <p:sldId id="328" r:id="rId16"/>
    <p:sldId id="329" r:id="rId17"/>
    <p:sldId id="33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381"/>
    <a:srgbClr val="A3CCD9"/>
    <a:srgbClr val="DDC3FF"/>
    <a:srgbClr val="FBC491"/>
    <a:srgbClr val="D97B6A"/>
    <a:srgbClr val="008CAF"/>
    <a:srgbClr val="76D6FF"/>
    <a:srgbClr val="E18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07" autoAdjust="0"/>
    <p:restoredTop sz="86436"/>
  </p:normalViewPr>
  <p:slideViewPr>
    <p:cSldViewPr snapToGrid="0">
      <p:cViewPr varScale="1">
        <p:scale>
          <a:sx n="69" d="100"/>
          <a:sy n="69" d="100"/>
        </p:scale>
        <p:origin x="176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47"/>
    </p:cViewPr>
  </p:sorterViewPr>
  <p:notesViewPr>
    <p:cSldViewPr snapToGrid="0">
      <p:cViewPr varScale="1">
        <p:scale>
          <a:sx n="132" d="100"/>
          <a:sy n="132" d="100"/>
        </p:scale>
        <p:origin x="534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D2D25-5277-489D-A42E-46D7100444DB}" type="datetimeFigureOut">
              <a:rPr lang="es-MX" smtClean="0"/>
              <a:t>07/12/2018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B6D75-5F59-4679-983E-29A3749E2E2E}" type="slidenum">
              <a:rPr lang="es-MX" smtClean="0"/>
              <a:t>‹Nº›</a:t>
            </a:fld>
            <a:endParaRPr lang="es-MX"/>
          </a:p>
        </p:txBody>
      </p:sp>
    </p:spTree>
    <p:extLst>
      <p:ext uri="{BB962C8B-B14F-4D97-AF65-F5344CB8AC3E}">
        <p14:creationId xmlns:p14="http://schemas.microsoft.com/office/powerpoint/2010/main" val="258111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A1B6D75-5F59-4679-983E-29A3749E2E2E}" type="slidenum">
              <a:rPr lang="es-MX" smtClean="0"/>
              <a:t>0</a:t>
            </a:fld>
            <a:endParaRPr lang="es-MX"/>
          </a:p>
        </p:txBody>
      </p:sp>
    </p:spTree>
    <p:extLst>
      <p:ext uri="{BB962C8B-B14F-4D97-AF65-F5344CB8AC3E}">
        <p14:creationId xmlns:p14="http://schemas.microsoft.com/office/powerpoint/2010/main" val="246250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1B6D75-5F59-4679-983E-29A3749E2E2E}" type="slidenum">
              <a:rPr lang="es-MX" smtClean="0"/>
              <a:t>1</a:t>
            </a:fld>
            <a:endParaRPr lang="es-MX"/>
          </a:p>
        </p:txBody>
      </p:sp>
    </p:spTree>
    <p:extLst>
      <p:ext uri="{BB962C8B-B14F-4D97-AF65-F5344CB8AC3E}">
        <p14:creationId xmlns:p14="http://schemas.microsoft.com/office/powerpoint/2010/main" val="25866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1B6D75-5F59-4679-983E-29A3749E2E2E}" type="slidenum">
              <a:rPr lang="es-MX" smtClean="0"/>
              <a:t>2</a:t>
            </a:fld>
            <a:endParaRPr lang="es-MX"/>
          </a:p>
        </p:txBody>
      </p:sp>
    </p:spTree>
    <p:extLst>
      <p:ext uri="{BB962C8B-B14F-4D97-AF65-F5344CB8AC3E}">
        <p14:creationId xmlns:p14="http://schemas.microsoft.com/office/powerpoint/2010/main" val="74554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1B6D75-5F59-4679-983E-29A3749E2E2E}" type="slidenum">
              <a:rPr lang="es-MX" smtClean="0"/>
              <a:t>3</a:t>
            </a:fld>
            <a:endParaRPr lang="es-MX"/>
          </a:p>
        </p:txBody>
      </p:sp>
    </p:spTree>
    <p:extLst>
      <p:ext uri="{BB962C8B-B14F-4D97-AF65-F5344CB8AC3E}">
        <p14:creationId xmlns:p14="http://schemas.microsoft.com/office/powerpoint/2010/main" val="169493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1B6D75-5F59-4679-983E-29A3749E2E2E}" type="slidenum">
              <a:rPr lang="es-MX" smtClean="0"/>
              <a:t>4</a:t>
            </a:fld>
            <a:endParaRPr lang="es-MX"/>
          </a:p>
        </p:txBody>
      </p:sp>
    </p:spTree>
    <p:extLst>
      <p:ext uri="{BB962C8B-B14F-4D97-AF65-F5344CB8AC3E}">
        <p14:creationId xmlns:p14="http://schemas.microsoft.com/office/powerpoint/2010/main" val="254509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1B6D75-5F59-4679-983E-29A3749E2E2E}" type="slidenum">
              <a:rPr lang="es-MX" smtClean="0"/>
              <a:t>5</a:t>
            </a:fld>
            <a:endParaRPr lang="es-MX"/>
          </a:p>
        </p:txBody>
      </p:sp>
    </p:spTree>
    <p:extLst>
      <p:ext uri="{BB962C8B-B14F-4D97-AF65-F5344CB8AC3E}">
        <p14:creationId xmlns:p14="http://schemas.microsoft.com/office/powerpoint/2010/main" val="411930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D5A021-B23D-474C-9AC5-22D75338AB97}" type="datetime1">
              <a:rPr lang="es-MX" smtClean="0"/>
              <a:t>07/12/2018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19705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9D54FE4-722B-474C-9181-98F0E638A3FF}" type="datetime1">
              <a:rPr lang="es-MX" smtClean="0"/>
              <a:t>07/12/2018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185952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06C0A3A0-FEAF-9346-A9A8-08A5F406BD65}" type="datetime1">
              <a:rPr lang="es-MX" smtClean="0"/>
              <a:t>07/12/2018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27477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8CD776F-DEFD-ED49-85AD-DAE90AC8DF1B}" type="datetime1">
              <a:rPr lang="es-MX" smtClean="0"/>
              <a:t>07/12/2018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421197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3EF1893-2CF6-ED4E-BEE9-C637739CEBB6}" type="datetime1">
              <a:rPr lang="es-MX" smtClean="0"/>
              <a:t>07/12/2018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177895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87FFE07-F2BF-EE48-84B3-713AB5DFDD03}" type="datetime1">
              <a:rPr lang="es-MX" smtClean="0"/>
              <a:t>07/12/2018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367942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B3A391C-A3B1-6C40-9354-A77EC4B6BDB9}" type="datetime1">
              <a:rPr lang="es-MX" smtClean="0"/>
              <a:t>07/12/2018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243181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BBBAFF-BCD9-AA4B-9AFB-002E5C6C2621}" type="datetime1">
              <a:rPr lang="es-MX" smtClean="0"/>
              <a:t>07/12/2018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198438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2B83-2243-1448-B345-07B2D400D788}" type="datetime1">
              <a:rPr lang="es-MX" smtClean="0"/>
              <a:t>07/12/2018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a:xfrm>
            <a:off x="4945380" y="6356350"/>
            <a:ext cx="2057400" cy="365125"/>
          </a:xfrm>
        </p:spPr>
        <p:txBody>
          <a:bodyPr/>
          <a:lstStyle>
            <a:lvl1pPr>
              <a:defRPr>
                <a:latin typeface="+mj-lt"/>
              </a:defRPr>
            </a:lvl1pPr>
          </a:lstStyle>
          <a:p>
            <a:fld id="{A9585C53-DC61-4086-9089-45BDBA953A25}" type="slidenum">
              <a:rPr lang="es-MX" smtClean="0"/>
              <a:pPr/>
              <a:t>‹Nº›</a:t>
            </a:fld>
            <a:endParaRPr lang="es-MX"/>
          </a:p>
        </p:txBody>
      </p:sp>
    </p:spTree>
    <p:extLst>
      <p:ext uri="{BB962C8B-B14F-4D97-AF65-F5344CB8AC3E}">
        <p14:creationId xmlns:p14="http://schemas.microsoft.com/office/powerpoint/2010/main" val="8467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110ADFA-5B68-114D-AAFC-26BD05D36C8C}" type="datetime1">
              <a:rPr lang="es-MX" smtClean="0"/>
              <a:t>07/12/2018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297231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CC3F023-28BD-A848-AAC8-E77A4EA95BE1}" type="datetime1">
              <a:rPr lang="es-MX" smtClean="0"/>
              <a:t>07/12/2018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585C53-DC61-4086-9089-45BDBA953A25}" type="slidenum">
              <a:rPr lang="es-MX" smtClean="0"/>
              <a:t>‹Nº›</a:t>
            </a:fld>
            <a:endParaRPr lang="es-MX"/>
          </a:p>
        </p:txBody>
      </p:sp>
    </p:spTree>
    <p:extLst>
      <p:ext uri="{BB962C8B-B14F-4D97-AF65-F5344CB8AC3E}">
        <p14:creationId xmlns:p14="http://schemas.microsoft.com/office/powerpoint/2010/main" val="34355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88C46-6D9C-C942-A4E8-C41D2CC1B2F6}" type="datetime1">
              <a:rPr lang="es-MX" smtClean="0"/>
              <a:t>07/12/2018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314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85C53-DC61-4086-9089-45BDBA953A25}" type="slidenum">
              <a:rPr lang="es-MX" smtClean="0"/>
              <a:t>‹Nº›</a:t>
            </a:fld>
            <a:endParaRPr lang="es-MX"/>
          </a:p>
        </p:txBody>
      </p:sp>
      <p:pic>
        <p:nvPicPr>
          <p:cNvPr id="9" name="Imagen 8">
            <a:extLst>
              <a:ext uri="{FF2B5EF4-FFF2-40B4-BE49-F238E27FC236}">
                <a16:creationId xmlns:a16="http://schemas.microsoft.com/office/drawing/2014/main" id="{0054C2FC-026F-43A7-87B1-2C5E05554C19}"/>
              </a:ext>
            </a:extLst>
          </p:cNvPr>
          <p:cNvPicPr/>
          <p:nvPr userDrawn="1"/>
        </p:nvPicPr>
        <p:blipFill>
          <a:blip r:embed="rId13" cstate="print">
            <a:extLst>
              <a:ext uri="{28A0092B-C50C-407E-A947-70E740481C1C}">
                <a14:useLocalDpi xmlns:a14="http://schemas.microsoft.com/office/drawing/2010/main" val="0"/>
              </a:ext>
            </a:extLst>
          </a:blip>
          <a:srcRect l="23662" t="7385" r="24638" b="7617"/>
          <a:stretch>
            <a:fillRect/>
          </a:stretch>
        </p:blipFill>
        <p:spPr bwMode="auto">
          <a:xfrm>
            <a:off x="47625" y="5965190"/>
            <a:ext cx="581025" cy="892810"/>
          </a:xfrm>
          <a:prstGeom prst="rect">
            <a:avLst/>
          </a:prstGeom>
          <a:noFill/>
          <a:ln>
            <a:noFill/>
          </a:ln>
        </p:spPr>
      </p:pic>
      <p:pic>
        <p:nvPicPr>
          <p:cNvPr id="10" name="Imagen 9" descr="Unidos L_0">
            <a:extLst>
              <a:ext uri="{FF2B5EF4-FFF2-40B4-BE49-F238E27FC236}">
                <a16:creationId xmlns:a16="http://schemas.microsoft.com/office/drawing/2014/main" id="{622BAD40-8662-4682-AE49-CA64122CCD08}"/>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01025" y="5915026"/>
            <a:ext cx="895350" cy="882650"/>
          </a:xfrm>
          <a:prstGeom prst="rect">
            <a:avLst/>
          </a:prstGeom>
          <a:noFill/>
          <a:ln>
            <a:noFill/>
          </a:ln>
        </p:spPr>
      </p:pic>
    </p:spTree>
    <p:extLst>
      <p:ext uri="{BB962C8B-B14F-4D97-AF65-F5344CB8AC3E}">
        <p14:creationId xmlns:p14="http://schemas.microsoft.com/office/powerpoint/2010/main" val="307344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r="10964"/>
          <a:stretch/>
        </p:blipFill>
        <p:spPr>
          <a:xfrm>
            <a:off x="0" y="0"/>
            <a:ext cx="8142537" cy="5142857"/>
          </a:xfrm>
          <a:prstGeom prst="rect">
            <a:avLst/>
          </a:prstGeom>
        </p:spPr>
      </p:pic>
      <p:sp>
        <p:nvSpPr>
          <p:cNvPr id="2" name="1 Título">
            <a:extLst>
              <a:ext uri="{FF2B5EF4-FFF2-40B4-BE49-F238E27FC236}">
                <a16:creationId xmlns:a16="http://schemas.microsoft.com/office/drawing/2014/main" id="{147795DA-EB0C-DF44-86C0-7D071993E04A}"/>
              </a:ext>
            </a:extLst>
          </p:cNvPr>
          <p:cNvSpPr txBox="1">
            <a:spLocks/>
          </p:cNvSpPr>
          <p:nvPr/>
        </p:nvSpPr>
        <p:spPr>
          <a:xfrm>
            <a:off x="3479028" y="1936770"/>
            <a:ext cx="4372432" cy="2093804"/>
          </a:xfrm>
          <a:prstGeom prst="rect">
            <a:avLst/>
          </a:prstGeom>
        </p:spPr>
        <p:txBody>
          <a:bodyPr/>
          <a:lstStyle/>
          <a:p>
            <a:pPr algn="just"/>
            <a:endParaRPr lang="es-MX" altLang="es-MX" dirty="0">
              <a:solidFill>
                <a:schemeClr val="accent2">
                  <a:lumMod val="60000"/>
                  <a:lumOff val="40000"/>
                </a:schemeClr>
              </a:solidFill>
              <a:latin typeface="+mj-lt"/>
            </a:endParaRPr>
          </a:p>
          <a:p>
            <a:pPr algn="just"/>
            <a:endParaRPr lang="es-MX" altLang="es-MX" dirty="0">
              <a:solidFill>
                <a:schemeClr val="accent2">
                  <a:lumMod val="60000"/>
                  <a:lumOff val="40000"/>
                </a:schemeClr>
              </a:solidFill>
              <a:latin typeface="+mj-lt"/>
            </a:endParaRPr>
          </a:p>
          <a:p>
            <a:pPr algn="just"/>
            <a:r>
              <a:rPr lang="es-MX" altLang="es-MX" dirty="0">
                <a:solidFill>
                  <a:schemeClr val="accent2">
                    <a:lumMod val="60000"/>
                    <a:lumOff val="40000"/>
                  </a:schemeClr>
                </a:solidFill>
                <a:latin typeface="+mj-lt"/>
              </a:rPr>
              <a:t>Rehabilitación de las Plantas de Tratamiento de Aguas Residuales</a:t>
            </a:r>
          </a:p>
          <a:p>
            <a:pPr algn="just"/>
            <a:r>
              <a:rPr lang="es-MX" altLang="es-MX" dirty="0">
                <a:solidFill>
                  <a:schemeClr val="accent2">
                    <a:lumMod val="60000"/>
                    <a:lumOff val="40000"/>
                  </a:schemeClr>
                </a:solidFill>
                <a:latin typeface="+mj-lt"/>
              </a:rPr>
              <a:t>Chihuahua Norte y Chihuahua Sur</a:t>
            </a:r>
            <a:endParaRPr lang="es-MX" sz="1050" dirty="0">
              <a:solidFill>
                <a:prstClr val="white"/>
              </a:solidFill>
              <a:latin typeface="Montserrat" pitchFamily="2" charset="0"/>
            </a:endParaRPr>
          </a:p>
        </p:txBody>
      </p:sp>
      <p:sp>
        <p:nvSpPr>
          <p:cNvPr id="7" name="1 Título">
            <a:extLst>
              <a:ext uri="{FF2B5EF4-FFF2-40B4-BE49-F238E27FC236}">
                <a16:creationId xmlns:a16="http://schemas.microsoft.com/office/drawing/2014/main" id="{1CA8AA31-631D-7C47-AB4D-F97B2568A25D}"/>
              </a:ext>
            </a:extLst>
          </p:cNvPr>
          <p:cNvSpPr txBox="1">
            <a:spLocks/>
          </p:cNvSpPr>
          <p:nvPr/>
        </p:nvSpPr>
        <p:spPr>
          <a:xfrm>
            <a:off x="3101034" y="1989371"/>
            <a:ext cx="5544730" cy="469106"/>
          </a:xfrm>
          <a:prstGeom prst="rect">
            <a:avLst/>
          </a:prstGeom>
        </p:spPr>
        <p:txBody>
          <a:bodyPr/>
          <a:lstStyle/>
          <a:p>
            <a:pPr algn="ctr">
              <a:defRPr/>
            </a:pPr>
            <a:endParaRPr lang="es-MX" b="1" dirty="0">
              <a:solidFill>
                <a:srgbClr val="3E7381"/>
              </a:solidFill>
              <a:ea typeface="+mj-ea"/>
              <a:cs typeface="Calibri Light" panose="020F0302020204030204" pitchFamily="34" charset="0"/>
            </a:endParaRPr>
          </a:p>
        </p:txBody>
      </p:sp>
      <p:pic>
        <p:nvPicPr>
          <p:cNvPr id="3" name="Imagen 2">
            <a:extLst>
              <a:ext uri="{FF2B5EF4-FFF2-40B4-BE49-F238E27FC236}">
                <a16:creationId xmlns:a16="http://schemas.microsoft.com/office/drawing/2014/main" id="{6611CDE3-9D32-3748-8014-A406A0682A18}"/>
              </a:ext>
            </a:extLst>
          </p:cNvPr>
          <p:cNvPicPr>
            <a:picLocks noChangeAspect="1"/>
          </p:cNvPicPr>
          <p:nvPr/>
        </p:nvPicPr>
        <p:blipFill rotWithShape="1">
          <a:blip r:embed="rId4"/>
          <a:srcRect r="16898"/>
          <a:stretch/>
        </p:blipFill>
        <p:spPr>
          <a:xfrm>
            <a:off x="143851" y="1840648"/>
            <a:ext cx="3252788" cy="2505075"/>
          </a:xfrm>
          <a:prstGeom prst="rect">
            <a:avLst/>
          </a:prstGeom>
        </p:spPr>
      </p:pic>
    </p:spTree>
    <p:extLst>
      <p:ext uri="{BB962C8B-B14F-4D97-AF65-F5344CB8AC3E}">
        <p14:creationId xmlns:p14="http://schemas.microsoft.com/office/powerpoint/2010/main" val="3890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1812328" y="2392222"/>
            <a:ext cx="5340925" cy="830997"/>
          </a:xfrm>
          <a:prstGeom prst="rect">
            <a:avLst/>
          </a:prstGeom>
          <a:noFill/>
        </p:spPr>
        <p:txBody>
          <a:bodyPr wrap="square" rtlCol="0">
            <a:spAutoFit/>
          </a:bodyPr>
          <a:lstStyle/>
          <a:p>
            <a:pPr algn="ctr"/>
            <a:r>
              <a:rPr lang="es-MX" sz="3600" b="1" i="1" baseline="-25000" dirty="0">
                <a:solidFill>
                  <a:schemeClr val="tx2"/>
                </a:solidFill>
                <a:latin typeface="Arial" panose="020B0604020202020204" pitchFamily="34" charset="0"/>
                <a:cs typeface="Arial" panose="020B0604020202020204" pitchFamily="34" charset="0"/>
              </a:rPr>
              <a:t>Normatividad aplicable a la Licitación </a:t>
            </a: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9</a:t>
            </a:fld>
            <a:endParaRPr lang="es-MX"/>
          </a:p>
        </p:txBody>
      </p:sp>
    </p:spTree>
    <p:extLst>
      <p:ext uri="{BB962C8B-B14F-4D97-AF65-F5344CB8AC3E}">
        <p14:creationId xmlns:p14="http://schemas.microsoft.com/office/powerpoint/2010/main" val="20828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275358" cy="4893647"/>
          </a:xfrm>
          <a:prstGeom prst="rect">
            <a:avLst/>
          </a:prstGeom>
          <a:noFill/>
        </p:spPr>
        <p:txBody>
          <a:bodyPr wrap="square" rtlCol="0">
            <a:spAutoFit/>
          </a:bodyPr>
          <a:lstStyle/>
          <a:p>
            <a:pPr marL="285750" indent="-285750" algn="just">
              <a:buFont typeface="Arial" panose="020B0604020202020204" pitchFamily="34" charset="0"/>
              <a:buChar char="•"/>
            </a:pPr>
            <a:r>
              <a:rPr lang="es-MX" dirty="0"/>
              <a:t>Al tratarse de un contrato de inversión pública a largo plazo para  la prestación del servicio de tratamiento de aguas residuales, resulta aplicable la Ley de Proyectos de Inversión Pública a Largo Plazo del Estado de Chihuahua (LPIPLP). </a:t>
            </a:r>
          </a:p>
          <a:p>
            <a:pPr marL="285750" indent="-285750" algn="just">
              <a:buFont typeface="Arial" panose="020B0604020202020204" pitchFamily="34" charset="0"/>
              <a:buChar char="•"/>
            </a:pPr>
            <a:r>
              <a:rPr lang="es-MX" dirty="0"/>
              <a:t>La LPIPLP establece que el proceso de licitación deberá llevarse a cabo conforme </a:t>
            </a:r>
            <a:r>
              <a:rPr lang="es-MX" i="1" dirty="0"/>
              <a:t>“…a las disposiciones señaladas para ello, de manera expresa, en la Ley de Adquisiciones y demás disposiciones aplicables”.</a:t>
            </a:r>
          </a:p>
          <a:p>
            <a:pPr marL="285750" indent="-285750" algn="just">
              <a:buFont typeface="Arial" panose="020B0604020202020204" pitchFamily="34" charset="0"/>
              <a:buChar char="•"/>
            </a:pPr>
            <a:r>
              <a:rPr lang="es-MX" dirty="0"/>
              <a:t>La citada ley de adquisiciones, contenía un disposiciones  particulares para la licitación de proyectos de inversión pública a largo plazo, pero fue abrogada por decreto del 17 de febrero de 2018 publicado en el Periódico Oficial del Estado No. 14, por el que se promulgó la Ley de Adquisiciones, Arrendamientos y Contratación de Servicios del Estado de Chihuahua (LAACS).</a:t>
            </a:r>
          </a:p>
          <a:p>
            <a:pPr marL="285750" indent="-285750" algn="just">
              <a:buFont typeface="Arial" panose="020B0604020202020204" pitchFamily="34" charset="0"/>
              <a:buChar char="•"/>
            </a:pPr>
            <a:r>
              <a:rPr lang="es-MX" dirty="0"/>
              <a:t>En razón de lo anterior, el procedimiento de contratación que nos ocupa se está llevando a cabo conforme a las disposiciones de la LIPLP y a las de la LAACS.</a:t>
            </a: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10</a:t>
            </a:fld>
            <a:endParaRPr lang="es-MX"/>
          </a:p>
        </p:txBody>
      </p:sp>
    </p:spTree>
    <p:extLst>
      <p:ext uri="{BB962C8B-B14F-4D97-AF65-F5344CB8AC3E}">
        <p14:creationId xmlns:p14="http://schemas.microsoft.com/office/powerpoint/2010/main" val="51518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190952" cy="4466704"/>
          </a:xfrm>
          <a:prstGeom prst="rect">
            <a:avLst/>
          </a:prstGeom>
          <a:noFill/>
        </p:spPr>
        <p:txBody>
          <a:bodyPr wrap="square" rtlCol="0">
            <a:spAutoFit/>
          </a:bodyPr>
          <a:lstStyle/>
          <a:p>
            <a:pPr marL="285750" indent="-285750" algn="just">
              <a:buFont typeface="Arial" panose="020B0604020202020204" pitchFamily="34" charset="0"/>
              <a:buChar char="•"/>
            </a:pPr>
            <a:r>
              <a:rPr lang="es-MX" sz="2000" dirty="0"/>
              <a:t>Las disposiciones de las Bases de Licitación son obligatorias para los Licitantes.</a:t>
            </a:r>
          </a:p>
          <a:p>
            <a:pPr marL="285750" indent="-285750" algn="just">
              <a:buFont typeface="Arial" panose="020B0604020202020204" pitchFamily="34" charset="0"/>
              <a:buChar char="•"/>
            </a:pPr>
            <a:r>
              <a:rPr lang="es-MX" sz="2000" dirty="0"/>
              <a:t>No son negociables.</a:t>
            </a:r>
          </a:p>
          <a:p>
            <a:pPr marL="285750" indent="-285750" algn="just">
              <a:buFont typeface="Arial" panose="020B0604020202020204" pitchFamily="34" charset="0"/>
              <a:buChar char="•"/>
            </a:pPr>
            <a:r>
              <a:rPr lang="es-MX" sz="2000" dirty="0"/>
              <a:t>Las modificaciones a las Bases únicamente se realizarán en las juntas de aclaraciones.</a:t>
            </a:r>
          </a:p>
          <a:p>
            <a:pPr marL="285750" indent="-285750" algn="just">
              <a:buFont typeface="Arial" panose="020B0604020202020204" pitchFamily="34" charset="0"/>
              <a:buChar char="•"/>
            </a:pPr>
            <a:r>
              <a:rPr lang="es-MX" sz="2000" dirty="0"/>
              <a:t>Las Proposiciones que no se apeguen a lo establecido en los requerimientos contenidos en las Bases, sus apéndices y anexos, podrán ser desechadas, si la omisión o violación correspondiente, afecta la solvencia de la Proposición del Licitante.</a:t>
            </a:r>
          </a:p>
          <a:p>
            <a:pPr marL="285750" indent="-285750" algn="just">
              <a:buFont typeface="Arial" panose="020B0604020202020204" pitchFamily="34" charset="0"/>
              <a:buChar char="•"/>
            </a:pPr>
            <a:r>
              <a:rPr lang="es-MX" sz="2000" dirty="0"/>
              <a:t>Únicamente se puede acreditar la capacidad y experiencia de los Licitantes, mediante los miembros de la Agrupación por lo que no se podrá acreditar con filiales de los mismos.</a:t>
            </a: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11</a:t>
            </a:fld>
            <a:endParaRPr lang="es-MX"/>
          </a:p>
        </p:txBody>
      </p:sp>
    </p:spTree>
    <p:extLst>
      <p:ext uri="{BB962C8B-B14F-4D97-AF65-F5344CB8AC3E}">
        <p14:creationId xmlns:p14="http://schemas.microsoft.com/office/powerpoint/2010/main" val="84362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1812328" y="2392222"/>
            <a:ext cx="5340925" cy="543739"/>
          </a:xfrm>
          <a:prstGeom prst="rect">
            <a:avLst/>
          </a:prstGeom>
          <a:noFill/>
        </p:spPr>
        <p:txBody>
          <a:bodyPr wrap="square" rtlCol="0">
            <a:spAutoFit/>
          </a:bodyPr>
          <a:lstStyle/>
          <a:p>
            <a:pPr algn="ctr"/>
            <a:r>
              <a:rPr lang="es-MX" sz="4400" b="1" i="1" baseline="-25000" dirty="0">
                <a:solidFill>
                  <a:schemeClr val="tx2"/>
                </a:solidFill>
                <a:latin typeface="Arial" panose="020B0604020202020204" pitchFamily="34" charset="0"/>
                <a:cs typeface="Arial" panose="020B0604020202020204" pitchFamily="34" charset="0"/>
              </a:rPr>
              <a:t>Aspectos Técnicos</a:t>
            </a: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12</a:t>
            </a:fld>
            <a:endParaRPr lang="es-MX"/>
          </a:p>
        </p:txBody>
      </p:sp>
    </p:spTree>
    <p:extLst>
      <p:ext uri="{BB962C8B-B14F-4D97-AF65-F5344CB8AC3E}">
        <p14:creationId xmlns:p14="http://schemas.microsoft.com/office/powerpoint/2010/main" val="44787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190952" cy="3416320"/>
          </a:xfrm>
          <a:prstGeom prst="rect">
            <a:avLst/>
          </a:prstGeom>
          <a:noFill/>
        </p:spPr>
        <p:txBody>
          <a:bodyPr wrap="square" rtlCol="0">
            <a:spAutoFit/>
          </a:bodyPr>
          <a:lstStyle/>
          <a:p>
            <a:pPr algn="just"/>
            <a:r>
              <a:rPr lang="es-MX" sz="3600" b="1" i="1" baseline="-25000" dirty="0">
                <a:solidFill>
                  <a:schemeClr val="tx2"/>
                </a:solidFill>
                <a:latin typeface="Arial" panose="020B0604020202020204" pitchFamily="34" charset="0"/>
                <a:cs typeface="Arial" panose="020B0604020202020204" pitchFamily="34" charset="0"/>
              </a:rPr>
              <a:t>Calidad de Agua Tratada período operación</a:t>
            </a: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13</a:t>
            </a:fld>
            <a:endParaRPr lang="es-MX"/>
          </a:p>
        </p:txBody>
      </p:sp>
      <p:pic>
        <p:nvPicPr>
          <p:cNvPr id="5" name="Imagen 4">
            <a:extLst>
              <a:ext uri="{FF2B5EF4-FFF2-40B4-BE49-F238E27FC236}">
                <a16:creationId xmlns:a16="http://schemas.microsoft.com/office/drawing/2014/main" id="{0ABC211E-A80D-413D-85F9-6F9AE32CA8FF}"/>
              </a:ext>
            </a:extLst>
          </p:cNvPr>
          <p:cNvPicPr>
            <a:picLocks noChangeAspect="1"/>
          </p:cNvPicPr>
          <p:nvPr/>
        </p:nvPicPr>
        <p:blipFill>
          <a:blip r:embed="rId2"/>
          <a:stretch>
            <a:fillRect/>
          </a:stretch>
        </p:blipFill>
        <p:spPr>
          <a:xfrm>
            <a:off x="1053925" y="2035838"/>
            <a:ext cx="5631688" cy="3286612"/>
          </a:xfrm>
          <a:prstGeom prst="rect">
            <a:avLst/>
          </a:prstGeom>
        </p:spPr>
      </p:pic>
    </p:spTree>
    <p:extLst>
      <p:ext uri="{BB962C8B-B14F-4D97-AF65-F5344CB8AC3E}">
        <p14:creationId xmlns:p14="http://schemas.microsoft.com/office/powerpoint/2010/main" val="185732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275358" cy="830997"/>
          </a:xfrm>
          <a:prstGeom prst="rect">
            <a:avLst/>
          </a:prstGeom>
          <a:noFill/>
        </p:spPr>
        <p:txBody>
          <a:bodyPr wrap="square" rtlCol="0">
            <a:spAutoFit/>
          </a:bodyPr>
          <a:lstStyle/>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372416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8" name="Título 7">
            <a:extLst>
              <a:ext uri="{FF2B5EF4-FFF2-40B4-BE49-F238E27FC236}">
                <a16:creationId xmlns:a16="http://schemas.microsoft.com/office/drawing/2014/main" id="{9B7E1903-8E13-41E0-A0CF-D8413F1F6607}"/>
              </a:ext>
            </a:extLst>
          </p:cNvPr>
          <p:cNvSpPr>
            <a:spLocks noGrp="1"/>
          </p:cNvSpPr>
          <p:nvPr>
            <p:ph type="title"/>
          </p:nvPr>
        </p:nvSpPr>
        <p:spPr/>
        <p:txBody>
          <a:bodyPr/>
          <a:lstStyle/>
          <a:p>
            <a:endParaRPr lang="en-US" dirty="0"/>
          </a:p>
        </p:txBody>
      </p:sp>
      <p:sp>
        <p:nvSpPr>
          <p:cNvPr id="9" name="Marcador de contenido 8">
            <a:extLst>
              <a:ext uri="{FF2B5EF4-FFF2-40B4-BE49-F238E27FC236}">
                <a16:creationId xmlns:a16="http://schemas.microsoft.com/office/drawing/2014/main" id="{F1066726-F491-491F-940F-83841ADD4401}"/>
              </a:ext>
            </a:extLst>
          </p:cNvPr>
          <p:cNvSpPr>
            <a:spLocks noGrp="1"/>
          </p:cNvSpPr>
          <p:nvPr>
            <p:ph idx="1"/>
          </p:nvPr>
        </p:nvSpPr>
        <p:spPr/>
        <p:txBody>
          <a:bodyPr/>
          <a:lstStyle/>
          <a:p>
            <a:pPr marL="0" indent="0" algn="ctr">
              <a:buNone/>
            </a:pPr>
            <a:r>
              <a:rPr lang="es-MX" sz="3200" dirty="0"/>
              <a:t>Manejo de Lodos PTAR Norte</a:t>
            </a:r>
          </a:p>
          <a:p>
            <a:r>
              <a:rPr lang="es-MX" dirty="0"/>
              <a:t>Los lodos primarios y secundarios de la PTAR Norte no serán estabilizados en esta PTAR, sino que serán enviados a la PTAR Sur por el colector Sacramento, previa homogenización.</a:t>
            </a:r>
          </a:p>
          <a:p>
            <a:r>
              <a:rPr lang="es-MX" dirty="0"/>
              <a:t>La concentración de sólidos en el lodo a la salida del tanque de homogeneización de lodos no podrá ser mayor a 1.0 % </a:t>
            </a:r>
          </a:p>
          <a:p>
            <a:pPr marL="0" indent="0">
              <a:buNone/>
            </a:pPr>
            <a:endParaRPr lang="en-US" dirty="0"/>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14</a:t>
            </a:fld>
            <a:endParaRPr lang="es-MX"/>
          </a:p>
        </p:txBody>
      </p:sp>
    </p:spTree>
    <p:extLst>
      <p:ext uri="{BB962C8B-B14F-4D97-AF65-F5344CB8AC3E}">
        <p14:creationId xmlns:p14="http://schemas.microsoft.com/office/powerpoint/2010/main" val="377787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275358" cy="5724131"/>
          </a:xfrm>
          <a:prstGeom prst="rect">
            <a:avLst/>
          </a:prstGeom>
          <a:noFill/>
        </p:spPr>
        <p:txBody>
          <a:bodyPr wrap="square" rtlCol="0">
            <a:spAutoFit/>
          </a:bodyPr>
          <a:lstStyle/>
          <a:p>
            <a:pPr algn="ctr"/>
            <a:r>
              <a:rPr lang="es-ES" sz="3600" dirty="0">
                <a:solidFill>
                  <a:prstClr val="black"/>
                </a:solidFill>
                <a:latin typeface="Calibri Light" panose="020F0302020204030204"/>
                <a:ea typeface="+mj-ea"/>
                <a:cs typeface="+mj-cs"/>
              </a:rPr>
              <a:t>Tren de tratamiento de lodos en la PTAR Sur</a:t>
            </a:r>
          </a:p>
          <a:p>
            <a:pPr marL="228600" lvl="0" indent="-228600" defTabSz="914400">
              <a:lnSpc>
                <a:spcPct val="90000"/>
              </a:lnSpc>
              <a:spcBef>
                <a:spcPts val="1000"/>
              </a:spcBef>
              <a:buFont typeface="Arial" panose="020B0604020202020204" pitchFamily="34" charset="0"/>
              <a:buChar char="•"/>
            </a:pPr>
            <a:r>
              <a:rPr lang="es-MX" sz="2400" dirty="0">
                <a:solidFill>
                  <a:prstClr val="black"/>
                </a:solidFill>
              </a:rPr>
              <a:t>Incluye la rehabilitación y equipamiento de al menos dos de los digestores</a:t>
            </a:r>
          </a:p>
          <a:p>
            <a:pPr marL="228600" lvl="0" indent="-228600" defTabSz="914400">
              <a:lnSpc>
                <a:spcPct val="90000"/>
              </a:lnSpc>
              <a:spcBef>
                <a:spcPts val="1000"/>
              </a:spcBef>
              <a:buFont typeface="Arial" panose="020B0604020202020204" pitchFamily="34" charset="0"/>
              <a:buChar char="•"/>
            </a:pPr>
            <a:r>
              <a:rPr lang="es-MX" sz="2400" dirty="0">
                <a:solidFill>
                  <a:prstClr val="black"/>
                </a:solidFill>
              </a:rPr>
              <a:t>Incluye instalación de cogeneración para el aprovechamiento de biogás, incluyendo purificación de biogás</a:t>
            </a:r>
          </a:p>
          <a:p>
            <a:pPr marL="228600" lvl="0" indent="-228600" defTabSz="914400">
              <a:lnSpc>
                <a:spcPct val="90000"/>
              </a:lnSpc>
              <a:spcBef>
                <a:spcPts val="1000"/>
              </a:spcBef>
              <a:buFont typeface="Arial" panose="020B0604020202020204" pitchFamily="34" charset="0"/>
              <a:buChar char="•"/>
            </a:pPr>
            <a:r>
              <a:rPr lang="es-MX" sz="2400" dirty="0">
                <a:solidFill>
                  <a:prstClr val="black"/>
                </a:solidFill>
              </a:rPr>
              <a:t>La calidad de los lodos deben satisfacer:</a:t>
            </a:r>
          </a:p>
          <a:p>
            <a:pPr marL="685800" lvl="1" indent="-228600" defTabSz="914400">
              <a:lnSpc>
                <a:spcPct val="90000"/>
              </a:lnSpc>
              <a:spcBef>
                <a:spcPts val="500"/>
              </a:spcBef>
              <a:buFont typeface="Arial" panose="020B0604020202020204" pitchFamily="34" charset="0"/>
              <a:buChar char="•"/>
            </a:pPr>
            <a:r>
              <a:rPr lang="es-MX" sz="2000" dirty="0">
                <a:solidFill>
                  <a:prstClr val="black"/>
                </a:solidFill>
              </a:rPr>
              <a:t>Al menos 42 % de destrucción de volátiles</a:t>
            </a:r>
          </a:p>
          <a:p>
            <a:pPr marL="685800" lvl="1" indent="-228600" defTabSz="914400">
              <a:lnSpc>
                <a:spcPct val="90000"/>
              </a:lnSpc>
              <a:spcBef>
                <a:spcPts val="500"/>
              </a:spcBef>
              <a:buFont typeface="Arial" panose="020B0604020202020204" pitchFamily="34" charset="0"/>
              <a:buChar char="•"/>
            </a:pPr>
            <a:r>
              <a:rPr lang="es-MX" sz="2000" dirty="0">
                <a:solidFill>
                  <a:prstClr val="black"/>
                </a:solidFill>
              </a:rPr>
              <a:t>Sequedad de 22% como mínimo</a:t>
            </a:r>
          </a:p>
          <a:p>
            <a:pPr marL="685800" lvl="1" indent="-228600" defTabSz="914400">
              <a:lnSpc>
                <a:spcPct val="90000"/>
              </a:lnSpc>
              <a:spcBef>
                <a:spcPts val="500"/>
              </a:spcBef>
              <a:buFont typeface="Arial" panose="020B0604020202020204" pitchFamily="34" charset="0"/>
              <a:buChar char="•"/>
            </a:pPr>
            <a:r>
              <a:rPr lang="es-MX" sz="2000" dirty="0">
                <a:solidFill>
                  <a:prstClr val="black"/>
                </a:solidFill>
              </a:rPr>
              <a:t>NOM-004-SEMARNAT-2002, clase C</a:t>
            </a:r>
          </a:p>
          <a:p>
            <a:pPr marL="228600" indent="-228600" defTabSz="914400">
              <a:lnSpc>
                <a:spcPct val="90000"/>
              </a:lnSpc>
              <a:spcBef>
                <a:spcPts val="1000"/>
              </a:spcBef>
              <a:buFont typeface="Arial" panose="020B0604020202020204" pitchFamily="34" charset="0"/>
              <a:buChar char="•"/>
            </a:pPr>
            <a:r>
              <a:rPr lang="es-MX" sz="2400" dirty="0">
                <a:solidFill>
                  <a:prstClr val="black"/>
                </a:solidFill>
              </a:rPr>
              <a:t>Acondicionamiento de </a:t>
            </a:r>
            <a:r>
              <a:rPr lang="es-MX" sz="2400" dirty="0" err="1">
                <a:solidFill>
                  <a:prstClr val="black"/>
                </a:solidFill>
              </a:rPr>
              <a:t>monorrelleno</a:t>
            </a:r>
            <a:r>
              <a:rPr lang="es-MX" sz="2400" dirty="0">
                <a:solidFill>
                  <a:prstClr val="black"/>
                </a:solidFill>
              </a:rPr>
              <a:t> de acuerdo a la </a:t>
            </a:r>
            <a:r>
              <a:rPr lang="es-ES_tradnl" sz="2400" dirty="0">
                <a:solidFill>
                  <a:prstClr val="black"/>
                </a:solidFill>
              </a:rPr>
              <a:t>la NOM-083-SEMARNAT-2003</a:t>
            </a:r>
            <a:endParaRPr lang="es-MX" sz="2400" dirty="0">
              <a:solidFill>
                <a:prstClr val="black"/>
              </a:solidFill>
            </a:endParaRPr>
          </a:p>
          <a:p>
            <a:pPr marL="457200" indent="-457200">
              <a:buFont typeface="Arial" panose="020B0604020202020204" pitchFamily="34" charset="0"/>
              <a:buChar char="•"/>
            </a:pPr>
            <a:endParaRPr lang="es-MX" sz="32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15</a:t>
            </a:fld>
            <a:endParaRPr lang="es-MX"/>
          </a:p>
        </p:txBody>
      </p:sp>
    </p:spTree>
    <p:extLst>
      <p:ext uri="{BB962C8B-B14F-4D97-AF65-F5344CB8AC3E}">
        <p14:creationId xmlns:p14="http://schemas.microsoft.com/office/powerpoint/2010/main" val="100784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940174" y="1202576"/>
            <a:ext cx="7275358" cy="830997"/>
          </a:xfrm>
          <a:prstGeom prst="rect">
            <a:avLst/>
          </a:prstGeom>
          <a:noFill/>
        </p:spPr>
        <p:txBody>
          <a:bodyPr wrap="square" rtlCol="0">
            <a:spAutoFit/>
          </a:bodyPr>
          <a:lstStyle/>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3600" b="1" i="1" baseline="-25000" dirty="0">
              <a:solidFill>
                <a:schemeClr val="tx2"/>
              </a:solidFill>
              <a:latin typeface="Arial" panose="020B0604020202020204" pitchFamily="34" charset="0"/>
              <a:cs typeface="Arial" panose="020B0604020202020204" pitchFamily="34" charset="0"/>
            </a:endParaRP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8" name="Título 7">
            <a:extLst>
              <a:ext uri="{FF2B5EF4-FFF2-40B4-BE49-F238E27FC236}">
                <a16:creationId xmlns:a16="http://schemas.microsoft.com/office/drawing/2014/main" id="{10B4172B-5DED-4EA0-94ED-797840FF5F26}"/>
              </a:ext>
            </a:extLst>
          </p:cNvPr>
          <p:cNvSpPr>
            <a:spLocks noGrp="1"/>
          </p:cNvSpPr>
          <p:nvPr>
            <p:ph type="title"/>
          </p:nvPr>
        </p:nvSpPr>
        <p:spPr/>
        <p:txBody>
          <a:bodyPr/>
          <a:lstStyle/>
          <a:p>
            <a:endParaRPr lang="en-US" dirty="0"/>
          </a:p>
        </p:txBody>
      </p:sp>
      <p:sp>
        <p:nvSpPr>
          <p:cNvPr id="6" name="Marcador de contenido 5">
            <a:extLst>
              <a:ext uri="{FF2B5EF4-FFF2-40B4-BE49-F238E27FC236}">
                <a16:creationId xmlns:a16="http://schemas.microsoft.com/office/drawing/2014/main" id="{66CF4AE7-7562-4FC3-B788-8753FE45CDCE}"/>
              </a:ext>
            </a:extLst>
          </p:cNvPr>
          <p:cNvSpPr>
            <a:spLocks noGrp="1"/>
          </p:cNvSpPr>
          <p:nvPr>
            <p:ph idx="1"/>
          </p:nvPr>
        </p:nvSpPr>
        <p:spPr/>
        <p:txBody>
          <a:bodyPr>
            <a:normAutofit fontScale="92500" lnSpcReduction="20000"/>
          </a:bodyPr>
          <a:lstStyle/>
          <a:p>
            <a:pPr marL="0" indent="0" algn="ctr">
              <a:buNone/>
            </a:pPr>
            <a:r>
              <a:rPr lang="es-MX" sz="3500" dirty="0"/>
              <a:t>Sistema de desinfección UV</a:t>
            </a:r>
          </a:p>
          <a:p>
            <a:r>
              <a:rPr lang="es-MX" dirty="0"/>
              <a:t>En la PTAR Norte el equipo lo proporciona la JMAS, el Inversionista Prestador lo instala. En la PTAR Sur el Inversionista Prestador lo proporciona y lo instala.</a:t>
            </a:r>
          </a:p>
          <a:p>
            <a:r>
              <a:rPr lang="es-MX" dirty="0"/>
              <a:t>El equipo UV deberá:</a:t>
            </a:r>
          </a:p>
          <a:p>
            <a:pPr lvl="1"/>
            <a:r>
              <a:rPr lang="es-ES" dirty="0"/>
              <a:t>Estar modulado en tres (3) o más canales con compuertas manuales para seccionamiento fabricadas en acero inoxidable 304 L. Se deberá fundamentar la aplicación de los parámetros y criterios de diseño y la dosificación del agente desinfectante, acorde a la calidad del Agua Tratada.</a:t>
            </a:r>
            <a:endParaRPr lang="en-US" dirty="0"/>
          </a:p>
          <a:p>
            <a:pPr lvl="1"/>
            <a:r>
              <a:rPr lang="es-ES" dirty="0"/>
              <a:t>En el diseño del sistema de desinfección, la dosis UV no deberá ser menor a 50 </a:t>
            </a:r>
            <a:r>
              <a:rPr lang="es-ES" dirty="0" err="1"/>
              <a:t>mJ</a:t>
            </a:r>
            <a:r>
              <a:rPr lang="es-ES" dirty="0"/>
              <a:t>/cm</a:t>
            </a:r>
            <a:r>
              <a:rPr lang="es-ES" baseline="30000" dirty="0"/>
              <a:t>2</a:t>
            </a:r>
            <a:r>
              <a:rPr lang="es-ES" dirty="0"/>
              <a:t> al final de la vida útil de la lámpara; de igual forma, el valor de transmitancia de los rayos ultravioleta no podrá ser mayor al 60%</a:t>
            </a:r>
            <a:endParaRPr lang="es-MX" dirty="0"/>
          </a:p>
          <a:p>
            <a:endParaRPr lang="es-MX" dirty="0"/>
          </a:p>
          <a:p>
            <a:endParaRPr lang="en-US" dirty="0"/>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16</a:t>
            </a:fld>
            <a:endParaRPr lang="es-MX"/>
          </a:p>
        </p:txBody>
      </p:sp>
    </p:spTree>
    <p:extLst>
      <p:ext uri="{BB962C8B-B14F-4D97-AF65-F5344CB8AC3E}">
        <p14:creationId xmlns:p14="http://schemas.microsoft.com/office/powerpoint/2010/main" val="23179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BAE03A58-60DE-473D-85D2-3C10D3F4CE69}"/>
              </a:ext>
            </a:extLst>
          </p:cNvPr>
          <p:cNvSpPr txBox="1">
            <a:spLocks/>
          </p:cNvSpPr>
          <p:nvPr/>
        </p:nvSpPr>
        <p:spPr>
          <a:xfrm>
            <a:off x="908360" y="323401"/>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graphicFrame>
        <p:nvGraphicFramePr>
          <p:cNvPr id="3" name="Tabla 2">
            <a:extLst>
              <a:ext uri="{FF2B5EF4-FFF2-40B4-BE49-F238E27FC236}">
                <a16:creationId xmlns:a16="http://schemas.microsoft.com/office/drawing/2014/main" id="{7A917193-82DE-F44B-8605-46BEEDCD7756}"/>
              </a:ext>
            </a:extLst>
          </p:cNvPr>
          <p:cNvGraphicFramePr>
            <a:graphicFrameLocks noGrp="1"/>
          </p:cNvGraphicFramePr>
          <p:nvPr>
            <p:extLst>
              <p:ext uri="{D42A27DB-BD31-4B8C-83A1-F6EECF244321}">
                <p14:modId xmlns:p14="http://schemas.microsoft.com/office/powerpoint/2010/main" val="2727056689"/>
              </p:ext>
            </p:extLst>
          </p:nvPr>
        </p:nvGraphicFramePr>
        <p:xfrm>
          <a:off x="1236294" y="991849"/>
          <a:ext cx="6671412" cy="4818128"/>
        </p:xfrm>
        <a:graphic>
          <a:graphicData uri="http://schemas.openxmlformats.org/drawingml/2006/table">
            <a:tbl>
              <a:tblPr>
                <a:tableStyleId>{5C22544A-7EE6-4342-B048-85BDC9FD1C3A}</a:tableStyleId>
              </a:tblPr>
              <a:tblGrid>
                <a:gridCol w="1926772">
                  <a:extLst>
                    <a:ext uri="{9D8B030D-6E8A-4147-A177-3AD203B41FA5}">
                      <a16:colId xmlns:a16="http://schemas.microsoft.com/office/drawing/2014/main" val="3876655011"/>
                    </a:ext>
                  </a:extLst>
                </a:gridCol>
                <a:gridCol w="4744640">
                  <a:extLst>
                    <a:ext uri="{9D8B030D-6E8A-4147-A177-3AD203B41FA5}">
                      <a16:colId xmlns:a16="http://schemas.microsoft.com/office/drawing/2014/main" val="3373329455"/>
                    </a:ext>
                  </a:extLst>
                </a:gridCol>
              </a:tblGrid>
              <a:tr h="421934">
                <a:tc>
                  <a:txBody>
                    <a:bodyPr/>
                    <a:lstStyle/>
                    <a:p>
                      <a:pPr marL="92075" indent="0" algn="ctr" defTabSz="914400" rtl="0" eaLnBrk="1" fontAlgn="b" latinLnBrk="0" hangingPunct="1">
                        <a:tabLst/>
                      </a:pPr>
                      <a:r>
                        <a:rPr lang="es-MX" sz="1200" b="1" i="0" u="none" strike="noStrike" kern="1200" dirty="0">
                          <a:solidFill>
                            <a:schemeClr val="tx1"/>
                          </a:solidFill>
                          <a:effectLst/>
                          <a:latin typeface="+mj-lt"/>
                          <a:ea typeface="+mn-ea"/>
                          <a:cs typeface="+mn-cs"/>
                        </a:rPr>
                        <a:t>Concepto</a:t>
                      </a:r>
                    </a:p>
                  </a:txBody>
                  <a:tcPr marL="7144" marR="7144" marT="7144" marB="0" anchor="ctr">
                    <a:lnB w="6350" cap="flat" cmpd="sng" algn="ctr">
                      <a:solidFill>
                        <a:schemeClr val="tx1"/>
                      </a:solidFill>
                      <a:prstDash val="solid"/>
                      <a:round/>
                      <a:headEnd type="none" w="med" len="med"/>
                      <a:tailEnd type="none" w="med" len="med"/>
                    </a:lnB>
                    <a:gradFill flip="none" rotWithShape="1">
                      <a:gsLst>
                        <a:gs pos="0">
                          <a:srgbClr val="A3CCD9">
                            <a:shade val="30000"/>
                            <a:satMod val="115000"/>
                            <a:alpha val="81000"/>
                          </a:srgbClr>
                        </a:gs>
                        <a:gs pos="45000">
                          <a:srgbClr val="3E7381">
                            <a:alpha val="29000"/>
                          </a:srgbClr>
                        </a:gs>
                      </a:gsLst>
                      <a:lin ang="16200000" scaled="1"/>
                      <a:tileRect/>
                    </a:gradFill>
                  </a:tcPr>
                </a:tc>
                <a:tc>
                  <a:txBody>
                    <a:bodyPr/>
                    <a:lstStyle/>
                    <a:p>
                      <a:pPr marL="92075" indent="0" algn="ctr" defTabSz="914400" rtl="0" eaLnBrk="1" fontAlgn="b" latinLnBrk="0" hangingPunct="1">
                        <a:tabLst/>
                      </a:pPr>
                      <a:r>
                        <a:rPr lang="es-MX" sz="1200" b="1" i="0" u="none" strike="noStrike" kern="1200" dirty="0">
                          <a:solidFill>
                            <a:schemeClr val="tx1"/>
                          </a:solidFill>
                          <a:effectLst/>
                          <a:latin typeface="+mj-lt"/>
                          <a:ea typeface="+mn-ea"/>
                          <a:cs typeface="+mn-cs"/>
                        </a:rPr>
                        <a:t>Dato</a:t>
                      </a:r>
                    </a:p>
                  </a:txBody>
                  <a:tcPr marL="7144" marR="7144" marT="7144" marB="0" anchor="ctr">
                    <a:lnB w="6350" cap="flat" cmpd="sng" algn="ctr">
                      <a:solidFill>
                        <a:schemeClr val="tx1"/>
                      </a:solidFill>
                      <a:prstDash val="solid"/>
                      <a:round/>
                      <a:headEnd type="none" w="med" len="med"/>
                      <a:tailEnd type="none" w="med" len="med"/>
                    </a:lnB>
                    <a:gradFill flip="none" rotWithShape="1">
                      <a:gsLst>
                        <a:gs pos="0">
                          <a:srgbClr val="A3CCD9">
                            <a:shade val="30000"/>
                            <a:satMod val="115000"/>
                            <a:alpha val="81000"/>
                          </a:srgbClr>
                        </a:gs>
                        <a:gs pos="45000">
                          <a:srgbClr val="3E7381">
                            <a:alpha val="29000"/>
                          </a:srgbClr>
                        </a:gs>
                      </a:gsLst>
                      <a:lin ang="16200000" scaled="1"/>
                      <a:tileRect/>
                    </a:gradFill>
                  </a:tcPr>
                </a:tc>
                <a:extLst>
                  <a:ext uri="{0D108BD9-81ED-4DB2-BD59-A6C34878D82A}">
                    <a16:rowId xmlns:a16="http://schemas.microsoft.com/office/drawing/2014/main" val="1069016966"/>
                  </a:ext>
                </a:extLst>
              </a:tr>
              <a:tr h="421934">
                <a:tc>
                  <a:txBody>
                    <a:bodyPr/>
                    <a:lstStyle/>
                    <a:p>
                      <a:pPr algn="l" fontAlgn="ctr"/>
                      <a:r>
                        <a:rPr lang="es-MX" sz="1400" b="0" i="0" u="none" strike="noStrike" dirty="0">
                          <a:solidFill>
                            <a:srgbClr val="000000"/>
                          </a:solidFill>
                          <a:effectLst/>
                          <a:latin typeface="+mj-lt"/>
                        </a:rPr>
                        <a:t>Licitación:</a:t>
                      </a:r>
                    </a:p>
                  </a:txBody>
                  <a:tcPr marL="7144" marR="7144" marT="7144"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200" b="0" u="none" strike="noStrike" kern="1200" cap="none" spc="0" normalizeH="0" baseline="0" dirty="0">
                          <a:ln>
                            <a:noFill/>
                          </a:ln>
                          <a:solidFill>
                            <a:schemeClr val="dk1"/>
                          </a:solidFill>
                          <a:effectLst/>
                          <a:uLnTx/>
                          <a:uFillTx/>
                          <a:latin typeface="+mj-lt"/>
                          <a:ea typeface="+mn-ea"/>
                          <a:cs typeface="+mn-cs"/>
                        </a:rPr>
                        <a:t>Pública Internacional.</a:t>
                      </a:r>
                      <a:r>
                        <a:rPr lang="es-MX" sz="1200" b="0" u="none" strike="noStrike" dirty="0">
                          <a:effectLst/>
                          <a:latin typeface="+mj-lt"/>
                        </a:rPr>
                        <a:t> </a:t>
                      </a:r>
                      <a:endParaRPr lang="es-MX" sz="1200" b="0" i="0" u="none" strike="noStrike" dirty="0">
                        <a:solidFill>
                          <a:srgbClr val="000000"/>
                        </a:solidFill>
                        <a:effectLst/>
                        <a:latin typeface="+mj-lt"/>
                      </a:endParaRPr>
                    </a:p>
                  </a:txBody>
                  <a:tcPr marL="7144" marR="7200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448315"/>
                  </a:ext>
                </a:extLst>
              </a:tr>
              <a:tr h="421934">
                <a:tc>
                  <a:txBody>
                    <a:bodyPr/>
                    <a:lstStyle/>
                    <a:p>
                      <a:pPr algn="l" fontAlgn="ctr"/>
                      <a:r>
                        <a:rPr lang="es-MX" sz="1400" b="0" i="0" u="none" strike="noStrike" dirty="0">
                          <a:solidFill>
                            <a:srgbClr val="000000"/>
                          </a:solidFill>
                          <a:effectLst/>
                          <a:latin typeface="+mj-lt"/>
                        </a:rPr>
                        <a:t>Tipo:</a:t>
                      </a:r>
                    </a:p>
                  </a:txBody>
                  <a:tcPr marL="7144" marR="7144" marT="7144"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fontAlgn="b"/>
                      <a:r>
                        <a:rPr lang="es-MX" sz="1200" b="0" u="none" strike="noStrike" dirty="0">
                          <a:effectLst/>
                          <a:latin typeface="+mj-lt"/>
                        </a:rPr>
                        <a:t>Adjudicación de un contrato de inversión pública a largo plazo.</a:t>
                      </a:r>
                    </a:p>
                  </a:txBody>
                  <a:tcPr marL="7144" marR="7200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150984"/>
                  </a:ext>
                </a:extLst>
              </a:tr>
              <a:tr h="421934">
                <a:tc>
                  <a:txBody>
                    <a:bodyPr/>
                    <a:lstStyle/>
                    <a:p>
                      <a:pPr algn="l" fontAlgn="ctr"/>
                      <a:r>
                        <a:rPr lang="es-MX" sz="1400" b="0" u="none" strike="noStrike" dirty="0">
                          <a:effectLst/>
                          <a:latin typeface="+mj-lt"/>
                        </a:rPr>
                        <a:t>Variable de Adjudicación</a:t>
                      </a:r>
                      <a:endParaRPr lang="es-MX" sz="1400" b="0" i="0" u="none" strike="noStrike" dirty="0">
                        <a:solidFill>
                          <a:srgbClr val="000000"/>
                        </a:solidFill>
                        <a:effectLst/>
                        <a:latin typeface="+mj-lt"/>
                      </a:endParaRPr>
                    </a:p>
                  </a:txBody>
                  <a:tcPr marL="7144" marR="7144" marT="7144"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r>
                        <a:rPr lang="es-MX" sz="1200" b="0" i="0" u="none" strike="noStrike" dirty="0">
                          <a:solidFill>
                            <a:srgbClr val="000000"/>
                          </a:solidFill>
                          <a:effectLst/>
                          <a:latin typeface="+mj-lt"/>
                        </a:rPr>
                        <a:t>Puntos y porcentajes:</a:t>
                      </a:r>
                    </a:p>
                    <a:p>
                      <a:pPr marL="396875" lvl="1" indent="-171450" algn="l" fontAlgn="b">
                        <a:buFont typeface="Arial" panose="020B0604020202020204" pitchFamily="34" charset="0"/>
                        <a:buChar char="•"/>
                        <a:tabLst/>
                      </a:pPr>
                      <a:r>
                        <a:rPr lang="es-MX" sz="1200" b="0" i="0" u="none" strike="noStrike" dirty="0">
                          <a:solidFill>
                            <a:srgbClr val="000000"/>
                          </a:solidFill>
                          <a:effectLst/>
                          <a:latin typeface="+mj-lt"/>
                        </a:rPr>
                        <a:t>Mayor puntuación en evaluación de Propuesta Técnica.</a:t>
                      </a:r>
                    </a:p>
                    <a:p>
                      <a:pPr marL="396875" lvl="1" indent="-171450" algn="l" fontAlgn="b">
                        <a:buFont typeface="Arial" panose="020B0604020202020204" pitchFamily="34" charset="0"/>
                        <a:buChar char="•"/>
                        <a:tabLst/>
                      </a:pPr>
                      <a:r>
                        <a:rPr lang="es-MX" sz="1200" b="0" i="0" u="none" strike="noStrike" dirty="0">
                          <a:solidFill>
                            <a:srgbClr val="000000"/>
                          </a:solidFill>
                          <a:effectLst/>
                          <a:latin typeface="+mj-lt"/>
                        </a:rPr>
                        <a:t>Valor Presente más bajo de la Contraprestación Total propuesta.</a:t>
                      </a:r>
                    </a:p>
                    <a:p>
                      <a:pPr algn="l" fontAlgn="b"/>
                      <a:endParaRPr lang="es-MX" sz="1200" b="0" i="0" u="none" strike="noStrike" dirty="0">
                        <a:solidFill>
                          <a:srgbClr val="000000"/>
                        </a:solidFill>
                        <a:effectLst/>
                        <a:latin typeface="+mj-lt"/>
                      </a:endParaRPr>
                    </a:p>
                  </a:txBody>
                  <a:tcPr marL="7144" marR="7200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058998"/>
                  </a:ext>
                </a:extLst>
              </a:tr>
              <a:tr h="421934">
                <a:tc>
                  <a:txBody>
                    <a:bodyPr/>
                    <a:lstStyle/>
                    <a:p>
                      <a:pPr algn="l" fontAlgn="ctr"/>
                      <a:r>
                        <a:rPr lang="es-MX" sz="1400" b="0" i="0" u="none" strike="noStrike" dirty="0">
                          <a:solidFill>
                            <a:srgbClr val="000000"/>
                          </a:solidFill>
                          <a:effectLst/>
                          <a:latin typeface="+mj-lt"/>
                        </a:rPr>
                        <a:t>Pago de Contraprestación:</a:t>
                      </a:r>
                    </a:p>
                    <a:p>
                      <a:pPr marL="225425" lvl="1" indent="-139700" algn="l" fontAlgn="ctr">
                        <a:buFont typeface="Arial" panose="020B0604020202020204" pitchFamily="34" charset="0"/>
                        <a:buChar char="•"/>
                        <a:tabLst/>
                      </a:pPr>
                      <a:r>
                        <a:rPr lang="es-MX" sz="1400" b="0" i="0" u="none" strike="noStrike" dirty="0">
                          <a:solidFill>
                            <a:srgbClr val="000000"/>
                          </a:solidFill>
                          <a:effectLst/>
                          <a:latin typeface="+mj-lt"/>
                        </a:rPr>
                        <a:t>Periodo de Inversión:</a:t>
                      </a:r>
                    </a:p>
                    <a:p>
                      <a:pPr marL="225425" lvl="1" indent="0" algn="l" fontAlgn="ctr">
                        <a:tabLst/>
                      </a:pPr>
                      <a:endParaRPr lang="es-MX" sz="1400" b="0" i="0" u="none" strike="noStrike" dirty="0">
                        <a:solidFill>
                          <a:srgbClr val="000000"/>
                        </a:solidFill>
                        <a:effectLst/>
                        <a:latin typeface="+mj-lt"/>
                      </a:endParaRPr>
                    </a:p>
                    <a:p>
                      <a:pPr marL="225425" lvl="1" indent="0" algn="l" fontAlgn="ctr">
                        <a:tabLst/>
                      </a:pPr>
                      <a:endParaRPr lang="es-MX" sz="1400" b="0" i="0" u="none" strike="noStrike" dirty="0">
                        <a:solidFill>
                          <a:srgbClr val="000000"/>
                        </a:solidFill>
                        <a:effectLst/>
                        <a:latin typeface="+mj-lt"/>
                      </a:endParaRPr>
                    </a:p>
                    <a:p>
                      <a:pPr marL="225425" lvl="1" indent="-128588" algn="l" fontAlgn="ctr">
                        <a:buFont typeface="Arial" panose="020B0604020202020204" pitchFamily="34" charset="0"/>
                        <a:buChar char="•"/>
                        <a:tabLst/>
                      </a:pPr>
                      <a:r>
                        <a:rPr lang="es-MX" sz="1400" b="0" i="0" u="none" strike="noStrike" dirty="0">
                          <a:solidFill>
                            <a:srgbClr val="000000"/>
                          </a:solidFill>
                          <a:effectLst/>
                          <a:latin typeface="+mj-lt"/>
                        </a:rPr>
                        <a:t>Periodo de Operación:</a:t>
                      </a:r>
                    </a:p>
                  </a:txBody>
                  <a:tcPr marL="7144" marR="7144" marT="7144" marB="0">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endParaRPr lang="es-MX" sz="1200" b="0" u="none" strike="noStrike" dirty="0">
                        <a:effectLst/>
                        <a:latin typeface="+mj-lt"/>
                      </a:endParaRPr>
                    </a:p>
                    <a:p>
                      <a:pPr marL="171450" indent="-171450" algn="just" fontAlgn="b">
                        <a:buFont typeface="Arial" panose="020B0604020202020204" pitchFamily="34" charset="0"/>
                        <a:buChar char="•"/>
                      </a:pPr>
                      <a:r>
                        <a:rPr lang="es-MX" sz="1200" b="0" u="none" strike="noStrike" dirty="0">
                          <a:effectLst/>
                          <a:latin typeface="+mj-lt"/>
                        </a:rPr>
                        <a:t>El pago por la Prestación de Servicios durante el Periodo no podrá ser superior a $68’000,000.00 anuales sin incluir el IVA a precios de agosto de 2018. </a:t>
                      </a:r>
                    </a:p>
                    <a:p>
                      <a:pPr marL="171450" indent="-171450" algn="just" fontAlgn="b">
                        <a:buFont typeface="Arial" panose="020B0604020202020204" pitchFamily="34" charset="0"/>
                        <a:buChar char="•"/>
                      </a:pPr>
                      <a:r>
                        <a:rPr lang="es-MX" sz="1200" b="0" u="none" strike="noStrike" dirty="0">
                          <a:effectLst/>
                          <a:latin typeface="+mj-lt"/>
                        </a:rPr>
                        <a:t>La Contraprestación para cubrir el costo financiero no podrá ser mayor a $110’ 000,000 (ciento diez millones de pesos M.N.) más IVA a precios de agosto de 2018.</a:t>
                      </a:r>
                    </a:p>
                    <a:p>
                      <a:pPr marL="171450" indent="-171450" algn="just" fontAlgn="b">
                        <a:buFont typeface="Arial" panose="020B0604020202020204" pitchFamily="34" charset="0"/>
                        <a:buChar char="•"/>
                      </a:pPr>
                      <a:r>
                        <a:rPr lang="es-MX" sz="1200" b="0" u="none" strike="noStrike" dirty="0">
                          <a:effectLst/>
                          <a:latin typeface="+mj-lt"/>
                        </a:rPr>
                        <a:t>Un monto anual de gastos fijos y variables de operación y mantenimiento de hasta $75,000,000 (Setenta y cinco millones de pesos M.N.) más IVA a precios de agosto de 2018.</a:t>
                      </a:r>
                    </a:p>
                  </a:txBody>
                  <a:tcPr marL="7144" marR="72000" marT="714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398733"/>
                  </a:ext>
                </a:extLst>
              </a:tr>
              <a:tr h="421934">
                <a:tc>
                  <a:txBody>
                    <a:bodyPr/>
                    <a:lstStyle/>
                    <a:p>
                      <a:pPr algn="l" fontAlgn="ctr"/>
                      <a:r>
                        <a:rPr lang="es-MX" sz="1400" b="0" i="0" u="none" strike="noStrike" dirty="0">
                          <a:solidFill>
                            <a:srgbClr val="000000"/>
                          </a:solidFill>
                          <a:effectLst/>
                          <a:latin typeface="+mj-lt"/>
                        </a:rPr>
                        <a:t>Garantía de Seriedad</a:t>
                      </a:r>
                    </a:p>
                  </a:txBody>
                  <a:tcPr marL="7144" marR="7144" marT="7144"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fontAlgn="ctr"/>
                      <a:r>
                        <a:rPr lang="es-MX" sz="1200" u="none" strike="noStrike" dirty="0">
                          <a:effectLst/>
                          <a:latin typeface="+mj-lt"/>
                        </a:rPr>
                        <a:t>Carta de crédito irrevocable en favor de la JMAS, por un monto equivalente a 10% del Costo del Proyecto.</a:t>
                      </a:r>
                      <a:endParaRPr lang="es-MX" sz="1200" b="1" i="0" u="none" strike="noStrike" dirty="0">
                        <a:solidFill>
                          <a:srgbClr val="000000"/>
                        </a:solidFill>
                        <a:effectLst/>
                        <a:latin typeface="+mj-lt"/>
                      </a:endParaRPr>
                    </a:p>
                  </a:txBody>
                  <a:tcPr marL="7144" marR="7200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9259"/>
                  </a:ext>
                </a:extLst>
              </a:tr>
              <a:tr h="421934">
                <a:tc>
                  <a:txBody>
                    <a:bodyPr/>
                    <a:lstStyle/>
                    <a:p>
                      <a:pPr algn="l" fontAlgn="ctr"/>
                      <a:r>
                        <a:rPr lang="es-MX" sz="1400" b="0" i="0" u="none" strike="noStrike" dirty="0">
                          <a:solidFill>
                            <a:srgbClr val="000000"/>
                          </a:solidFill>
                          <a:effectLst/>
                          <a:latin typeface="+mj-lt"/>
                        </a:rPr>
                        <a:t>Capital Contable</a:t>
                      </a:r>
                    </a:p>
                  </a:txBody>
                  <a:tcPr marL="7144" marR="7144" marT="7144"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MX" sz="1200" u="none" strike="noStrike" kern="1200" dirty="0">
                          <a:solidFill>
                            <a:schemeClr val="dk1"/>
                          </a:solidFill>
                          <a:effectLst/>
                          <a:latin typeface="+mj-lt"/>
                          <a:ea typeface="+mn-ea"/>
                          <a:cs typeface="+mn-cs"/>
                        </a:rPr>
                        <a:t>Mínimo equivalente a $120’000,000.00 (ciento veinte millones de pesos 00/100 M.N.) en la última declaración fiscal anual y la última declaración fiscal provisional del impuesto sobre la renta presentada ante la SHCP. </a:t>
                      </a:r>
                    </a:p>
                  </a:txBody>
                  <a:tcPr marL="7144" marR="72000"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769571"/>
                  </a:ext>
                </a:extLst>
              </a:tr>
            </a:tbl>
          </a:graphicData>
        </a:graphic>
      </p:graphicFrame>
      <p:sp>
        <p:nvSpPr>
          <p:cNvPr id="2" name="Marcador de número de diapositiva 1">
            <a:extLst>
              <a:ext uri="{FF2B5EF4-FFF2-40B4-BE49-F238E27FC236}">
                <a16:creationId xmlns:a16="http://schemas.microsoft.com/office/drawing/2014/main" id="{9E004DEC-04A7-6441-A0E3-2A10F11D51FD}"/>
              </a:ext>
            </a:extLst>
          </p:cNvPr>
          <p:cNvSpPr>
            <a:spLocks noGrp="1"/>
          </p:cNvSpPr>
          <p:nvPr>
            <p:ph type="sldNum" sz="quarter" idx="12"/>
          </p:nvPr>
        </p:nvSpPr>
        <p:spPr/>
        <p:txBody>
          <a:bodyPr/>
          <a:lstStyle/>
          <a:p>
            <a:fld id="{A9585C53-DC61-4086-9089-45BDBA953A25}" type="slidenum">
              <a:rPr lang="es-MX" smtClean="0"/>
              <a:pPr/>
              <a:t>1</a:t>
            </a:fld>
            <a:endParaRPr lang="es-MX"/>
          </a:p>
        </p:txBody>
      </p:sp>
    </p:spTree>
    <p:extLst>
      <p:ext uri="{BB962C8B-B14F-4D97-AF65-F5344CB8AC3E}">
        <p14:creationId xmlns:p14="http://schemas.microsoft.com/office/powerpoint/2010/main" val="218504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4484FA5F-B756-0946-9416-D8B61F1CA3E2}"/>
              </a:ext>
            </a:extLst>
          </p:cNvPr>
          <p:cNvSpPr txBox="1">
            <a:spLocks/>
          </p:cNvSpPr>
          <p:nvPr/>
        </p:nvSpPr>
        <p:spPr>
          <a:xfrm>
            <a:off x="1112666" y="1156299"/>
            <a:ext cx="3820888" cy="27164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s-MX" sz="1200" b="1" u="sng" dirty="0">
                <a:solidFill>
                  <a:srgbClr val="002060"/>
                </a:solidFill>
              </a:rPr>
              <a:t>Ingresos de Operación </a:t>
            </a:r>
            <a:r>
              <a:rPr lang="es-MX" sz="1200" dirty="0">
                <a:solidFill>
                  <a:srgbClr val="002060"/>
                </a:solidFill>
              </a:rPr>
              <a:t>de la JMAS:</a:t>
            </a:r>
          </a:p>
        </p:txBody>
      </p:sp>
      <p:graphicFrame>
        <p:nvGraphicFramePr>
          <p:cNvPr id="5" name="Tabla 4">
            <a:extLst>
              <a:ext uri="{FF2B5EF4-FFF2-40B4-BE49-F238E27FC236}">
                <a16:creationId xmlns:a16="http://schemas.microsoft.com/office/drawing/2014/main" id="{1DD9F9CB-4259-1749-9B88-EFDB2212933D}"/>
              </a:ext>
            </a:extLst>
          </p:cNvPr>
          <p:cNvGraphicFramePr>
            <a:graphicFrameLocks noGrp="1"/>
          </p:cNvGraphicFramePr>
          <p:nvPr>
            <p:extLst>
              <p:ext uri="{D42A27DB-BD31-4B8C-83A1-F6EECF244321}">
                <p14:modId xmlns:p14="http://schemas.microsoft.com/office/powerpoint/2010/main" val="2324940237"/>
              </p:ext>
            </p:extLst>
          </p:nvPr>
        </p:nvGraphicFramePr>
        <p:xfrm>
          <a:off x="1159238" y="1610016"/>
          <a:ext cx="6528593" cy="1543722"/>
        </p:xfrm>
        <a:graphic>
          <a:graphicData uri="http://schemas.openxmlformats.org/drawingml/2006/table">
            <a:tbl>
              <a:tblPr/>
              <a:tblGrid>
                <a:gridCol w="2208593">
                  <a:extLst>
                    <a:ext uri="{9D8B030D-6E8A-4147-A177-3AD203B41FA5}">
                      <a16:colId xmlns:a16="http://schemas.microsoft.com/office/drawing/2014/main" val="1950419498"/>
                    </a:ext>
                  </a:extLst>
                </a:gridCol>
                <a:gridCol w="864000">
                  <a:extLst>
                    <a:ext uri="{9D8B030D-6E8A-4147-A177-3AD203B41FA5}">
                      <a16:colId xmlns:a16="http://schemas.microsoft.com/office/drawing/2014/main" val="1461389147"/>
                    </a:ext>
                  </a:extLst>
                </a:gridCol>
                <a:gridCol w="864000">
                  <a:extLst>
                    <a:ext uri="{9D8B030D-6E8A-4147-A177-3AD203B41FA5}">
                      <a16:colId xmlns:a16="http://schemas.microsoft.com/office/drawing/2014/main" val="2852219869"/>
                    </a:ext>
                  </a:extLst>
                </a:gridCol>
                <a:gridCol w="864000">
                  <a:extLst>
                    <a:ext uri="{9D8B030D-6E8A-4147-A177-3AD203B41FA5}">
                      <a16:colId xmlns:a16="http://schemas.microsoft.com/office/drawing/2014/main" val="1016336756"/>
                    </a:ext>
                  </a:extLst>
                </a:gridCol>
                <a:gridCol w="864000">
                  <a:extLst>
                    <a:ext uri="{9D8B030D-6E8A-4147-A177-3AD203B41FA5}">
                      <a16:colId xmlns:a16="http://schemas.microsoft.com/office/drawing/2014/main" val="2161207062"/>
                    </a:ext>
                  </a:extLst>
                </a:gridCol>
                <a:gridCol w="864000">
                  <a:extLst>
                    <a:ext uri="{9D8B030D-6E8A-4147-A177-3AD203B41FA5}">
                      <a16:colId xmlns:a16="http://schemas.microsoft.com/office/drawing/2014/main" val="3162959251"/>
                    </a:ext>
                  </a:extLst>
                </a:gridCol>
              </a:tblGrid>
              <a:tr h="226110">
                <a:tc>
                  <a:txBody>
                    <a:bodyPr/>
                    <a:lstStyle/>
                    <a:p>
                      <a:pPr algn="ctr" rtl="0" fontAlgn="ctr"/>
                      <a:r>
                        <a:rPr lang="es-MX" sz="800" b="1" i="0" u="none" strike="noStrike" dirty="0">
                          <a:solidFill>
                            <a:schemeClr val="tx1"/>
                          </a:solidFill>
                          <a:effectLst/>
                          <a:latin typeface="Calibri" panose="020F0502020204030204" pitchFamily="34" charset="0"/>
                        </a:rPr>
                        <a:t>CONCEPTO</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2014</a:t>
                      </a:r>
                      <a:endParaRPr lang="es-MX" sz="800" b="1" i="0" u="none" strike="noStrike" baseline="30000" dirty="0">
                        <a:solidFill>
                          <a:schemeClr val="tx1"/>
                        </a:solidFill>
                        <a:effectLst/>
                        <a:latin typeface="Calibri" panose="020F0502020204030204" pitchFamily="34" charset="0"/>
                      </a:endParaRP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2015</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2016</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2017</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2018*</a:t>
                      </a:r>
                    </a:p>
                  </a:txBody>
                  <a:tcPr marL="0" marR="7200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extLst>
                  <a:ext uri="{0D108BD9-81ED-4DB2-BD59-A6C34878D82A}">
                    <a16:rowId xmlns:a16="http://schemas.microsoft.com/office/drawing/2014/main" val="1357113784"/>
                  </a:ext>
                </a:extLst>
              </a:tr>
              <a:tr h="219602">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SERV.AGUA. ALC. Y SANEAMIENTO</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615,204,378</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624,897,178</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652,826,824</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801,323,954</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763,795,000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1084069"/>
                  </a:ext>
                </a:extLst>
              </a:tr>
              <a:tr h="219602">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DERECHOS</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99,145,598</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181,568,985</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111,310,871</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112,389,953</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77,095,000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4368734"/>
                  </a:ext>
                </a:extLst>
              </a:tr>
              <a:tr h="219602">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MULTAS Y RECARGOS</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32,405,475</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25,917,223</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22,638,512</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a:solidFill>
                            <a:srgbClr val="000000"/>
                          </a:solidFill>
                          <a:effectLst/>
                          <a:latin typeface="Calibri Light" panose="020F0302020204030204" pitchFamily="34" charset="0"/>
                          <a:cs typeface="Calibri Light" panose="020F0302020204030204" pitchFamily="34" charset="0"/>
                        </a:rPr>
                        <a:t>26,188,624</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24,378,000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6621292"/>
                  </a:ext>
                </a:extLst>
              </a:tr>
              <a:tr h="219602">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SERV. DE AGUA RECUPERADA</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7,864,611</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7,552,936</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11,780,685</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14,170,743</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mj-lt"/>
                        </a:rPr>
                        <a:t>14,979,000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32244"/>
                  </a:ext>
                </a:extLst>
              </a:tr>
              <a:tr h="219602">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OTROS PROPIOS</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46,170,000</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100,743,000</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87,371,000</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29,093,000</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s-MX" sz="1000" b="0" i="0" u="none" strike="noStrike" dirty="0">
                          <a:solidFill>
                            <a:srgbClr val="000000"/>
                          </a:solidFill>
                          <a:effectLst/>
                          <a:latin typeface="+mj-lt"/>
                        </a:rPr>
                        <a:t>22,095,000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764189"/>
                  </a:ext>
                </a:extLst>
              </a:tr>
              <a:tr h="219602">
                <a:tc>
                  <a:txBody>
                    <a:bodyPr/>
                    <a:lstStyle/>
                    <a:p>
                      <a:pPr algn="l" fontAlgn="b"/>
                      <a:r>
                        <a:rPr lang="es-MX" sz="1000" b="1" i="0" u="none" strike="noStrike" dirty="0">
                          <a:solidFill>
                            <a:srgbClr val="000000"/>
                          </a:solidFill>
                          <a:effectLst/>
                          <a:latin typeface="Calibri" panose="020F0502020204030204" pitchFamily="34" charset="0"/>
                        </a:rPr>
                        <a:t>TOTAL INGRESOS DE OPERACIÓN</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800,790,062</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940,679,322</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885,927,893</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983,166,273</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s-MX" sz="1000" b="0" i="0" u="none" strike="noStrike" dirty="0">
                          <a:solidFill>
                            <a:srgbClr val="000000"/>
                          </a:solidFill>
                          <a:effectLst/>
                          <a:latin typeface="+mj-lt"/>
                        </a:rPr>
                        <a:t>902,342,000</a:t>
                      </a:r>
                    </a:p>
                  </a:txBody>
                  <a:tcPr marL="9525" marR="36000" marT="1080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04351172"/>
                  </a:ext>
                </a:extLst>
              </a:tr>
            </a:tbl>
          </a:graphicData>
        </a:graphic>
      </p:graphicFrame>
      <p:graphicFrame>
        <p:nvGraphicFramePr>
          <p:cNvPr id="2" name="Tabla 1">
            <a:extLst>
              <a:ext uri="{FF2B5EF4-FFF2-40B4-BE49-F238E27FC236}">
                <a16:creationId xmlns:a16="http://schemas.microsoft.com/office/drawing/2014/main" id="{10DB7C87-204E-A044-B701-71287718DC7F}"/>
              </a:ext>
            </a:extLst>
          </p:cNvPr>
          <p:cNvGraphicFramePr>
            <a:graphicFrameLocks noGrp="1"/>
          </p:cNvGraphicFramePr>
          <p:nvPr>
            <p:extLst>
              <p:ext uri="{D42A27DB-BD31-4B8C-83A1-F6EECF244321}">
                <p14:modId xmlns:p14="http://schemas.microsoft.com/office/powerpoint/2010/main" val="3268416748"/>
              </p:ext>
            </p:extLst>
          </p:nvPr>
        </p:nvGraphicFramePr>
        <p:xfrm>
          <a:off x="1094326" y="4345263"/>
          <a:ext cx="6528593" cy="609674"/>
        </p:xfrm>
        <a:graphic>
          <a:graphicData uri="http://schemas.openxmlformats.org/drawingml/2006/table">
            <a:tbl>
              <a:tblPr/>
              <a:tblGrid>
                <a:gridCol w="2208593">
                  <a:extLst>
                    <a:ext uri="{9D8B030D-6E8A-4147-A177-3AD203B41FA5}">
                      <a16:colId xmlns:a16="http://schemas.microsoft.com/office/drawing/2014/main" val="459623566"/>
                    </a:ext>
                  </a:extLst>
                </a:gridCol>
                <a:gridCol w="864000">
                  <a:extLst>
                    <a:ext uri="{9D8B030D-6E8A-4147-A177-3AD203B41FA5}">
                      <a16:colId xmlns:a16="http://schemas.microsoft.com/office/drawing/2014/main" val="882281883"/>
                    </a:ext>
                  </a:extLst>
                </a:gridCol>
                <a:gridCol w="864000">
                  <a:extLst>
                    <a:ext uri="{9D8B030D-6E8A-4147-A177-3AD203B41FA5}">
                      <a16:colId xmlns:a16="http://schemas.microsoft.com/office/drawing/2014/main" val="127970638"/>
                    </a:ext>
                  </a:extLst>
                </a:gridCol>
                <a:gridCol w="864000">
                  <a:extLst>
                    <a:ext uri="{9D8B030D-6E8A-4147-A177-3AD203B41FA5}">
                      <a16:colId xmlns:a16="http://schemas.microsoft.com/office/drawing/2014/main" val="1178026377"/>
                    </a:ext>
                  </a:extLst>
                </a:gridCol>
                <a:gridCol w="864000">
                  <a:extLst>
                    <a:ext uri="{9D8B030D-6E8A-4147-A177-3AD203B41FA5}">
                      <a16:colId xmlns:a16="http://schemas.microsoft.com/office/drawing/2014/main" val="3174768528"/>
                    </a:ext>
                  </a:extLst>
                </a:gridCol>
                <a:gridCol w="864000">
                  <a:extLst>
                    <a:ext uri="{9D8B030D-6E8A-4147-A177-3AD203B41FA5}">
                      <a16:colId xmlns:a16="http://schemas.microsoft.com/office/drawing/2014/main" val="3699229471"/>
                    </a:ext>
                  </a:extLst>
                </a:gridCol>
              </a:tblGrid>
              <a:tr h="309287">
                <a:tc>
                  <a:txBody>
                    <a:bodyPr/>
                    <a:lstStyle/>
                    <a:p>
                      <a:pPr algn="ctr" rtl="0" fontAlgn="ctr"/>
                      <a:r>
                        <a:rPr lang="es-MX" sz="800" b="1" i="0" u="none" strike="noStrike" dirty="0">
                          <a:solidFill>
                            <a:schemeClr val="tx1"/>
                          </a:solidFill>
                          <a:effectLst/>
                          <a:latin typeface="Calibri" panose="020F0502020204030204" pitchFamily="34" charset="0"/>
                        </a:rPr>
                        <a:t>CONCEPTO</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endParaRPr lang="es-MX" sz="800" b="1" i="0" u="none" strike="noStrike" baseline="30000" dirty="0">
                        <a:solidFill>
                          <a:schemeClr val="tx1"/>
                        </a:solidFill>
                        <a:effectLst/>
                        <a:latin typeface="Calibri" panose="020F0502020204030204" pitchFamily="34" charset="0"/>
                      </a:endParaRP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2015</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2016</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2017</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2018**</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extLst>
                  <a:ext uri="{0D108BD9-81ED-4DB2-BD59-A6C34878D82A}">
                    <a16:rowId xmlns:a16="http://schemas.microsoft.com/office/drawing/2014/main" val="3339944187"/>
                  </a:ext>
                </a:extLst>
              </a:tr>
              <a:tr h="300387">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CRECIMIENTO PORCENTUAL ANUAL</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MX" sz="10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17.47 %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-5.82 %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10.98 %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11.60 %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8135050"/>
                  </a:ext>
                </a:extLst>
              </a:tr>
            </a:tbl>
          </a:graphicData>
        </a:graphic>
      </p:graphicFrame>
      <p:sp>
        <p:nvSpPr>
          <p:cNvPr id="7" name="2 Marcador de contenido">
            <a:extLst>
              <a:ext uri="{FF2B5EF4-FFF2-40B4-BE49-F238E27FC236}">
                <a16:creationId xmlns:a16="http://schemas.microsoft.com/office/drawing/2014/main" id="{16079710-C649-6048-B623-5714858A3630}"/>
              </a:ext>
            </a:extLst>
          </p:cNvPr>
          <p:cNvSpPr txBox="1">
            <a:spLocks/>
          </p:cNvSpPr>
          <p:nvPr/>
        </p:nvSpPr>
        <p:spPr>
          <a:xfrm>
            <a:off x="1094326" y="4954937"/>
            <a:ext cx="3412761" cy="646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700" i="1" dirty="0">
                <a:solidFill>
                  <a:schemeClr val="bg1">
                    <a:lumMod val="65000"/>
                  </a:schemeClr>
                </a:solidFill>
              </a:rPr>
              <a:t>Fuente:Elaboración propia con base en información de la JMAS</a:t>
            </a:r>
            <a:r>
              <a:rPr lang="es-MX" sz="1400" dirty="0">
                <a:solidFill>
                  <a:schemeClr val="bg1">
                    <a:lumMod val="65000"/>
                  </a:schemeClr>
                </a:solidFill>
              </a:rPr>
              <a:t>.</a:t>
            </a:r>
          </a:p>
          <a:p>
            <a:pPr marL="0" indent="0" algn="just">
              <a:buNone/>
            </a:pPr>
            <a:r>
              <a:rPr lang="es-MX" sz="700" dirty="0"/>
              <a:t>* A octubre de 2018</a:t>
            </a:r>
          </a:p>
          <a:p>
            <a:pPr marL="0" indent="0" algn="just">
              <a:buNone/>
            </a:pPr>
            <a:r>
              <a:rPr lang="es-MX" sz="700" dirty="0"/>
              <a:t>** Comparado con el monto registrado en octubre de 2017</a:t>
            </a:r>
          </a:p>
        </p:txBody>
      </p:sp>
      <p:sp>
        <p:nvSpPr>
          <p:cNvPr id="8" name="2 Marcador de contenido">
            <a:extLst>
              <a:ext uri="{FF2B5EF4-FFF2-40B4-BE49-F238E27FC236}">
                <a16:creationId xmlns:a16="http://schemas.microsoft.com/office/drawing/2014/main" id="{2029E68C-95DD-A343-B166-AAD9B46614C5}"/>
              </a:ext>
            </a:extLst>
          </p:cNvPr>
          <p:cNvSpPr txBox="1">
            <a:spLocks/>
          </p:cNvSpPr>
          <p:nvPr/>
        </p:nvSpPr>
        <p:spPr>
          <a:xfrm>
            <a:off x="1094326" y="3809624"/>
            <a:ext cx="3756727" cy="27164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s-MX" sz="1200" dirty="0">
                <a:solidFill>
                  <a:srgbClr val="002060"/>
                </a:solidFill>
              </a:rPr>
              <a:t>Crecimiento Anual de los Ingresos:</a:t>
            </a:r>
          </a:p>
        </p:txBody>
      </p:sp>
      <p:sp>
        <p:nvSpPr>
          <p:cNvPr id="9" name="1 Título">
            <a:extLst>
              <a:ext uri="{FF2B5EF4-FFF2-40B4-BE49-F238E27FC236}">
                <a16:creationId xmlns:a16="http://schemas.microsoft.com/office/drawing/2014/main" id="{573081E9-FCC4-6F47-872F-394B812CB853}"/>
              </a:ext>
            </a:extLst>
          </p:cNvPr>
          <p:cNvSpPr txBox="1">
            <a:spLocks/>
          </p:cNvSpPr>
          <p:nvPr/>
        </p:nvSpPr>
        <p:spPr>
          <a:xfrm>
            <a:off x="1159238" y="368006"/>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3" name="Marcador de número de diapositiva 2">
            <a:extLst>
              <a:ext uri="{FF2B5EF4-FFF2-40B4-BE49-F238E27FC236}">
                <a16:creationId xmlns:a16="http://schemas.microsoft.com/office/drawing/2014/main" id="{E1E66F8F-0D2A-4041-B2AE-091ED7358BF8}"/>
              </a:ext>
            </a:extLst>
          </p:cNvPr>
          <p:cNvSpPr>
            <a:spLocks noGrp="1"/>
          </p:cNvSpPr>
          <p:nvPr>
            <p:ph type="sldNum" sz="quarter" idx="12"/>
          </p:nvPr>
        </p:nvSpPr>
        <p:spPr/>
        <p:txBody>
          <a:bodyPr/>
          <a:lstStyle/>
          <a:p>
            <a:fld id="{A9585C53-DC61-4086-9089-45BDBA953A25}" type="slidenum">
              <a:rPr lang="es-MX" smtClean="0"/>
              <a:pPr/>
              <a:t>2</a:t>
            </a:fld>
            <a:endParaRPr lang="es-MX"/>
          </a:p>
        </p:txBody>
      </p:sp>
    </p:spTree>
    <p:extLst>
      <p:ext uri="{BB962C8B-B14F-4D97-AF65-F5344CB8AC3E}">
        <p14:creationId xmlns:p14="http://schemas.microsoft.com/office/powerpoint/2010/main" val="206742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4484FA5F-B756-0946-9416-D8B61F1CA3E2}"/>
              </a:ext>
            </a:extLst>
          </p:cNvPr>
          <p:cNvSpPr txBox="1">
            <a:spLocks/>
          </p:cNvSpPr>
          <p:nvPr/>
        </p:nvSpPr>
        <p:spPr>
          <a:xfrm>
            <a:off x="1224150" y="1247393"/>
            <a:ext cx="4552182" cy="2716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just">
              <a:buFont typeface="Wingdings" panose="05000000000000000000" pitchFamily="2" charset="2"/>
              <a:buChar char="q"/>
            </a:pPr>
            <a:r>
              <a:rPr lang="es-MX" sz="1000" dirty="0">
                <a:solidFill>
                  <a:srgbClr val="002060"/>
                </a:solidFill>
              </a:rPr>
              <a:t>Resumen de </a:t>
            </a:r>
            <a:r>
              <a:rPr lang="es-MX" sz="1000" b="1" u="sng" dirty="0">
                <a:solidFill>
                  <a:srgbClr val="002060"/>
                </a:solidFill>
              </a:rPr>
              <a:t>Ingresos Externos </a:t>
            </a:r>
            <a:r>
              <a:rPr lang="es-MX" sz="1000" dirty="0">
                <a:solidFill>
                  <a:srgbClr val="002060"/>
                </a:solidFill>
              </a:rPr>
              <a:t>de la JMAS en miles de pesos:</a:t>
            </a:r>
          </a:p>
        </p:txBody>
      </p:sp>
      <p:graphicFrame>
        <p:nvGraphicFramePr>
          <p:cNvPr id="5" name="Tabla 4">
            <a:extLst>
              <a:ext uri="{FF2B5EF4-FFF2-40B4-BE49-F238E27FC236}">
                <a16:creationId xmlns:a16="http://schemas.microsoft.com/office/drawing/2014/main" id="{1DD9F9CB-4259-1749-9B88-EFDB2212933D}"/>
              </a:ext>
            </a:extLst>
          </p:cNvPr>
          <p:cNvGraphicFramePr>
            <a:graphicFrameLocks noGrp="1"/>
          </p:cNvGraphicFramePr>
          <p:nvPr>
            <p:extLst>
              <p:ext uri="{D42A27DB-BD31-4B8C-83A1-F6EECF244321}">
                <p14:modId xmlns:p14="http://schemas.microsoft.com/office/powerpoint/2010/main" val="2781626521"/>
              </p:ext>
            </p:extLst>
          </p:nvPr>
        </p:nvGraphicFramePr>
        <p:xfrm>
          <a:off x="1309893" y="1787551"/>
          <a:ext cx="6301142" cy="429419"/>
        </p:xfrm>
        <a:graphic>
          <a:graphicData uri="http://schemas.openxmlformats.org/drawingml/2006/table">
            <a:tbl>
              <a:tblPr/>
              <a:tblGrid>
                <a:gridCol w="2024978">
                  <a:extLst>
                    <a:ext uri="{9D8B030D-6E8A-4147-A177-3AD203B41FA5}">
                      <a16:colId xmlns:a16="http://schemas.microsoft.com/office/drawing/2014/main" val="1950419498"/>
                    </a:ext>
                  </a:extLst>
                </a:gridCol>
                <a:gridCol w="880782">
                  <a:extLst>
                    <a:ext uri="{9D8B030D-6E8A-4147-A177-3AD203B41FA5}">
                      <a16:colId xmlns:a16="http://schemas.microsoft.com/office/drawing/2014/main" val="1461389147"/>
                    </a:ext>
                  </a:extLst>
                </a:gridCol>
                <a:gridCol w="840441">
                  <a:extLst>
                    <a:ext uri="{9D8B030D-6E8A-4147-A177-3AD203B41FA5}">
                      <a16:colId xmlns:a16="http://schemas.microsoft.com/office/drawing/2014/main" val="2852219869"/>
                    </a:ext>
                  </a:extLst>
                </a:gridCol>
                <a:gridCol w="833718">
                  <a:extLst>
                    <a:ext uri="{9D8B030D-6E8A-4147-A177-3AD203B41FA5}">
                      <a16:colId xmlns:a16="http://schemas.microsoft.com/office/drawing/2014/main" val="1016336756"/>
                    </a:ext>
                  </a:extLst>
                </a:gridCol>
                <a:gridCol w="841210">
                  <a:extLst>
                    <a:ext uri="{9D8B030D-6E8A-4147-A177-3AD203B41FA5}">
                      <a16:colId xmlns:a16="http://schemas.microsoft.com/office/drawing/2014/main" val="2161207062"/>
                    </a:ext>
                  </a:extLst>
                </a:gridCol>
                <a:gridCol w="880013">
                  <a:extLst>
                    <a:ext uri="{9D8B030D-6E8A-4147-A177-3AD203B41FA5}">
                      <a16:colId xmlns:a16="http://schemas.microsoft.com/office/drawing/2014/main" val="3162959251"/>
                    </a:ext>
                  </a:extLst>
                </a:gridCol>
              </a:tblGrid>
              <a:tr h="217844">
                <a:tc>
                  <a:txBody>
                    <a:bodyPr/>
                    <a:lstStyle/>
                    <a:p>
                      <a:pPr algn="ctr" rtl="0" fontAlgn="ctr"/>
                      <a:r>
                        <a:rPr lang="es-MX" sz="800" b="1" i="0" u="none" strike="noStrike" dirty="0">
                          <a:solidFill>
                            <a:schemeClr val="tx1"/>
                          </a:solidFill>
                          <a:effectLst/>
                          <a:latin typeface="Calibri" panose="020F0502020204030204" pitchFamily="34" charset="0"/>
                        </a:rPr>
                        <a:t>CONCEPTO</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2014</a:t>
                      </a:r>
                      <a:endParaRPr lang="es-MX" sz="800" b="1" i="0" u="none" strike="noStrike" baseline="30000" dirty="0">
                        <a:solidFill>
                          <a:schemeClr val="tx1"/>
                        </a:solidFill>
                        <a:effectLst/>
                        <a:latin typeface="Calibri" panose="020F0502020204030204" pitchFamily="34" charset="0"/>
                      </a:endParaRP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2015</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2016</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2017</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2018*</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extLst>
                  <a:ext uri="{0D108BD9-81ED-4DB2-BD59-A6C34878D82A}">
                    <a16:rowId xmlns:a16="http://schemas.microsoft.com/office/drawing/2014/main" val="1357113784"/>
                  </a:ext>
                </a:extLst>
              </a:tr>
              <a:tr h="211575">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Ingresos Externos anulaes de la JMAS</a:t>
                      </a:r>
                    </a:p>
                  </a:txBody>
                  <a:tcPr marL="72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MX" sz="1000" b="0" i="0" u="none" strike="noStrike" dirty="0">
                          <a:solidFill>
                            <a:srgbClr val="000000"/>
                          </a:solidFill>
                          <a:effectLst/>
                          <a:latin typeface="+mj-lt"/>
                        </a:rPr>
                        <a:t> $   199,475,036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282,499,282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$ 211,140,818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300,756,116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348,256,171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1084069"/>
                  </a:ext>
                </a:extLst>
              </a:tr>
            </a:tbl>
          </a:graphicData>
        </a:graphic>
      </p:graphicFrame>
      <p:sp>
        <p:nvSpPr>
          <p:cNvPr id="10" name="2 Marcador de contenido">
            <a:extLst>
              <a:ext uri="{FF2B5EF4-FFF2-40B4-BE49-F238E27FC236}">
                <a16:creationId xmlns:a16="http://schemas.microsoft.com/office/drawing/2014/main" id="{DA73EB2B-F4B3-8443-9A29-0EEB330B8684}"/>
              </a:ext>
            </a:extLst>
          </p:cNvPr>
          <p:cNvSpPr txBox="1">
            <a:spLocks/>
          </p:cNvSpPr>
          <p:nvPr/>
        </p:nvSpPr>
        <p:spPr>
          <a:xfrm>
            <a:off x="2227214" y="5610607"/>
            <a:ext cx="3225474" cy="646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700" i="1" dirty="0">
                <a:solidFill>
                  <a:schemeClr val="bg1">
                    <a:lumMod val="65000"/>
                  </a:schemeClr>
                </a:solidFill>
              </a:rPr>
              <a:t>Fuente:Elaboración propia con base en información de la JMAS</a:t>
            </a:r>
            <a:r>
              <a:rPr lang="es-MX" sz="1300" dirty="0">
                <a:solidFill>
                  <a:schemeClr val="bg1">
                    <a:lumMod val="65000"/>
                  </a:schemeClr>
                </a:solidFill>
              </a:rPr>
              <a:t>.</a:t>
            </a:r>
          </a:p>
          <a:p>
            <a:pPr marL="0" indent="0" algn="just">
              <a:buNone/>
            </a:pPr>
            <a:r>
              <a:rPr lang="es-MX" sz="800" dirty="0"/>
              <a:t>* A octubre de 2018</a:t>
            </a:r>
          </a:p>
        </p:txBody>
      </p:sp>
      <p:sp>
        <p:nvSpPr>
          <p:cNvPr id="7" name="1 Título">
            <a:extLst>
              <a:ext uri="{FF2B5EF4-FFF2-40B4-BE49-F238E27FC236}">
                <a16:creationId xmlns:a16="http://schemas.microsoft.com/office/drawing/2014/main" id="{8FB54A3B-55ED-C348-8FEB-57A5A57B91B9}"/>
              </a:ext>
            </a:extLst>
          </p:cNvPr>
          <p:cNvSpPr txBox="1">
            <a:spLocks/>
          </p:cNvSpPr>
          <p:nvPr/>
        </p:nvSpPr>
        <p:spPr>
          <a:xfrm>
            <a:off x="960399" y="487799"/>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pic>
        <p:nvPicPr>
          <p:cNvPr id="2" name="Imagen 1">
            <a:extLst>
              <a:ext uri="{FF2B5EF4-FFF2-40B4-BE49-F238E27FC236}">
                <a16:creationId xmlns:a16="http://schemas.microsoft.com/office/drawing/2014/main" id="{98F58941-F59C-1248-BC76-024613678470}"/>
              </a:ext>
            </a:extLst>
          </p:cNvPr>
          <p:cNvPicPr>
            <a:picLocks noChangeAspect="1"/>
          </p:cNvPicPr>
          <p:nvPr/>
        </p:nvPicPr>
        <p:blipFill>
          <a:blip r:embed="rId3"/>
          <a:stretch>
            <a:fillRect/>
          </a:stretch>
        </p:blipFill>
        <p:spPr>
          <a:xfrm>
            <a:off x="2293096" y="2485480"/>
            <a:ext cx="4753982" cy="3223183"/>
          </a:xfrm>
          <a:prstGeom prst="rect">
            <a:avLst/>
          </a:prstGeom>
        </p:spPr>
      </p:pic>
      <p:sp>
        <p:nvSpPr>
          <p:cNvPr id="3" name="Marcador de número de diapositiva 2">
            <a:extLst>
              <a:ext uri="{FF2B5EF4-FFF2-40B4-BE49-F238E27FC236}">
                <a16:creationId xmlns:a16="http://schemas.microsoft.com/office/drawing/2014/main" id="{1726F788-008B-1140-BBF7-FD490C271EFB}"/>
              </a:ext>
            </a:extLst>
          </p:cNvPr>
          <p:cNvSpPr>
            <a:spLocks noGrp="1"/>
          </p:cNvSpPr>
          <p:nvPr>
            <p:ph type="sldNum" sz="quarter" idx="12"/>
          </p:nvPr>
        </p:nvSpPr>
        <p:spPr/>
        <p:txBody>
          <a:bodyPr/>
          <a:lstStyle/>
          <a:p>
            <a:fld id="{A9585C53-DC61-4086-9089-45BDBA953A25}" type="slidenum">
              <a:rPr lang="es-MX" smtClean="0"/>
              <a:pPr/>
              <a:t>3</a:t>
            </a:fld>
            <a:endParaRPr lang="es-MX"/>
          </a:p>
        </p:txBody>
      </p:sp>
    </p:spTree>
    <p:extLst>
      <p:ext uri="{BB962C8B-B14F-4D97-AF65-F5344CB8AC3E}">
        <p14:creationId xmlns:p14="http://schemas.microsoft.com/office/powerpoint/2010/main" val="189473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4484FA5F-B756-0946-9416-D8B61F1CA3E2}"/>
              </a:ext>
            </a:extLst>
          </p:cNvPr>
          <p:cNvSpPr txBox="1">
            <a:spLocks/>
          </p:cNvSpPr>
          <p:nvPr/>
        </p:nvSpPr>
        <p:spPr>
          <a:xfrm>
            <a:off x="1224150" y="1247393"/>
            <a:ext cx="3821575" cy="2716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just">
              <a:buFont typeface="Wingdings" panose="05000000000000000000" pitchFamily="2" charset="2"/>
              <a:buChar char="q"/>
            </a:pPr>
            <a:r>
              <a:rPr lang="es-MX" sz="1000" dirty="0">
                <a:solidFill>
                  <a:srgbClr val="002060"/>
                </a:solidFill>
              </a:rPr>
              <a:t> </a:t>
            </a:r>
            <a:r>
              <a:rPr lang="es-MX" sz="1000" b="1" u="sng" dirty="0">
                <a:solidFill>
                  <a:srgbClr val="002060"/>
                </a:solidFill>
              </a:rPr>
              <a:t>Ingresos Externos &amp; Ingresos de Operación</a:t>
            </a:r>
            <a:r>
              <a:rPr lang="es-MX" sz="1000" dirty="0">
                <a:solidFill>
                  <a:srgbClr val="002060"/>
                </a:solidFill>
              </a:rPr>
              <a:t>:</a:t>
            </a:r>
          </a:p>
        </p:txBody>
      </p:sp>
      <p:graphicFrame>
        <p:nvGraphicFramePr>
          <p:cNvPr id="5" name="Tabla 4">
            <a:extLst>
              <a:ext uri="{FF2B5EF4-FFF2-40B4-BE49-F238E27FC236}">
                <a16:creationId xmlns:a16="http://schemas.microsoft.com/office/drawing/2014/main" id="{1DD9F9CB-4259-1749-9B88-EFDB2212933D}"/>
              </a:ext>
            </a:extLst>
          </p:cNvPr>
          <p:cNvGraphicFramePr>
            <a:graphicFrameLocks noGrp="1"/>
          </p:cNvGraphicFramePr>
          <p:nvPr>
            <p:extLst>
              <p:ext uri="{D42A27DB-BD31-4B8C-83A1-F6EECF244321}">
                <p14:modId xmlns:p14="http://schemas.microsoft.com/office/powerpoint/2010/main" val="3774073185"/>
              </p:ext>
            </p:extLst>
          </p:nvPr>
        </p:nvGraphicFramePr>
        <p:xfrm>
          <a:off x="1068884" y="1690100"/>
          <a:ext cx="6745077" cy="852569"/>
        </p:xfrm>
        <a:graphic>
          <a:graphicData uri="http://schemas.openxmlformats.org/drawingml/2006/table">
            <a:tbl>
              <a:tblPr/>
              <a:tblGrid>
                <a:gridCol w="2112931">
                  <a:extLst>
                    <a:ext uri="{9D8B030D-6E8A-4147-A177-3AD203B41FA5}">
                      <a16:colId xmlns:a16="http://schemas.microsoft.com/office/drawing/2014/main" val="1950419498"/>
                    </a:ext>
                  </a:extLst>
                </a:gridCol>
                <a:gridCol w="929268">
                  <a:extLst>
                    <a:ext uri="{9D8B030D-6E8A-4147-A177-3AD203B41FA5}">
                      <a16:colId xmlns:a16="http://schemas.microsoft.com/office/drawing/2014/main" val="1461389147"/>
                    </a:ext>
                  </a:extLst>
                </a:gridCol>
                <a:gridCol w="936702">
                  <a:extLst>
                    <a:ext uri="{9D8B030D-6E8A-4147-A177-3AD203B41FA5}">
                      <a16:colId xmlns:a16="http://schemas.microsoft.com/office/drawing/2014/main" val="2852219869"/>
                    </a:ext>
                  </a:extLst>
                </a:gridCol>
                <a:gridCol w="921835">
                  <a:extLst>
                    <a:ext uri="{9D8B030D-6E8A-4147-A177-3AD203B41FA5}">
                      <a16:colId xmlns:a16="http://schemas.microsoft.com/office/drawing/2014/main" val="1016336756"/>
                    </a:ext>
                  </a:extLst>
                </a:gridCol>
                <a:gridCol w="932290">
                  <a:extLst>
                    <a:ext uri="{9D8B030D-6E8A-4147-A177-3AD203B41FA5}">
                      <a16:colId xmlns:a16="http://schemas.microsoft.com/office/drawing/2014/main" val="2161207062"/>
                    </a:ext>
                  </a:extLst>
                </a:gridCol>
                <a:gridCol w="912051">
                  <a:extLst>
                    <a:ext uri="{9D8B030D-6E8A-4147-A177-3AD203B41FA5}">
                      <a16:colId xmlns:a16="http://schemas.microsoft.com/office/drawing/2014/main" val="3162959251"/>
                    </a:ext>
                  </a:extLst>
                </a:gridCol>
              </a:tblGrid>
              <a:tr h="217844">
                <a:tc>
                  <a:txBody>
                    <a:bodyPr/>
                    <a:lstStyle/>
                    <a:p>
                      <a:pPr algn="ctr" rtl="0" fontAlgn="ctr"/>
                      <a:r>
                        <a:rPr lang="es-MX" sz="800" b="1" i="0" u="none" strike="noStrike" dirty="0">
                          <a:solidFill>
                            <a:schemeClr val="tx1"/>
                          </a:solidFill>
                          <a:effectLst/>
                          <a:latin typeface="Calibri" panose="020F0502020204030204" pitchFamily="34" charset="0"/>
                        </a:rPr>
                        <a:t>Ingresos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2014</a:t>
                      </a:r>
                      <a:endParaRPr lang="es-MX" sz="800" b="1" i="0" u="none" strike="noStrike" baseline="30000" dirty="0">
                        <a:solidFill>
                          <a:schemeClr val="tx1"/>
                        </a:solidFill>
                        <a:effectLst/>
                        <a:latin typeface="Calibri" panose="020F0502020204030204" pitchFamily="34" charset="0"/>
                      </a:endParaRP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2015</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2016</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2017</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tc>
                  <a:txBody>
                    <a:bodyPr/>
                    <a:lstStyle/>
                    <a:p>
                      <a:pPr algn="ctr" rtl="0" fontAlgn="ctr"/>
                      <a:r>
                        <a:rPr lang="es-MX" sz="800" b="1" i="0" u="none" strike="noStrike" dirty="0">
                          <a:solidFill>
                            <a:schemeClr val="tx1"/>
                          </a:solidFill>
                          <a:effectLst/>
                          <a:latin typeface="Calibri" panose="020F0502020204030204" pitchFamily="34" charset="0"/>
                        </a:rPr>
                        <a:t>2018*</a:t>
                      </a:r>
                    </a:p>
                  </a:txBody>
                  <a:tcPr marL="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E7381">
                            <a:tint val="66000"/>
                            <a:satMod val="160000"/>
                          </a:srgbClr>
                        </a:gs>
                        <a:gs pos="50000">
                          <a:srgbClr val="3E7381">
                            <a:tint val="44500"/>
                            <a:satMod val="160000"/>
                          </a:srgbClr>
                        </a:gs>
                        <a:gs pos="100000">
                          <a:srgbClr val="3E7381">
                            <a:tint val="23500"/>
                            <a:satMod val="160000"/>
                          </a:srgbClr>
                        </a:gs>
                      </a:gsLst>
                      <a:lin ang="16200000" scaled="1"/>
                      <a:tileRect/>
                    </a:gradFill>
                  </a:tcPr>
                </a:tc>
                <a:extLst>
                  <a:ext uri="{0D108BD9-81ED-4DB2-BD59-A6C34878D82A}">
                    <a16:rowId xmlns:a16="http://schemas.microsoft.com/office/drawing/2014/main" val="1357113784"/>
                  </a:ext>
                </a:extLst>
              </a:tr>
              <a:tr h="211575">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Ingresos de Operación</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s-MX" sz="1000" b="0" i="0" u="none" strike="noStrike" dirty="0">
                          <a:solidFill>
                            <a:srgbClr val="000000"/>
                          </a:solidFill>
                          <a:effectLst/>
                          <a:latin typeface="+mj-lt"/>
                        </a:rPr>
                        <a:t> $  800,790,062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 $ 940,679,322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 $  885,927,893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 $  983,166,273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s-MX" sz="1000" b="0" i="0" u="none" strike="noStrike" dirty="0">
                          <a:solidFill>
                            <a:srgbClr val="000000"/>
                          </a:solidFill>
                          <a:effectLst/>
                          <a:latin typeface="+mj-lt"/>
                        </a:rPr>
                        <a:t> $  902,342,000 </a:t>
                      </a:r>
                    </a:p>
                  </a:txBody>
                  <a:tcPr marL="9525"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1084069"/>
                  </a:ext>
                </a:extLst>
              </a:tr>
              <a:tr h="2115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Calibri Light" panose="020F0302020204030204" pitchFamily="34" charset="0"/>
                          <a:cs typeface="Calibri Light" panose="020F0302020204030204" pitchFamily="34" charset="0"/>
                        </a:rPr>
                        <a:t>Ingresos Externos</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MX" sz="1000" b="0" i="0" u="none" strike="noStrike" dirty="0">
                          <a:solidFill>
                            <a:srgbClr val="000000"/>
                          </a:solidFill>
                          <a:effectLst/>
                          <a:latin typeface="+mj-lt"/>
                        </a:rPr>
                        <a:t>   $  199,475,036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$ 282,499,282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$ 211,140,818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300,756,116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s-MX" sz="1000" b="0" i="0" u="none" strike="noStrike" dirty="0">
                          <a:solidFill>
                            <a:srgbClr val="000000"/>
                          </a:solidFill>
                          <a:effectLst/>
                          <a:latin typeface="+mj-lt"/>
                        </a:rPr>
                        <a:t>  $  348,256,171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65013143"/>
                  </a:ext>
                </a:extLst>
              </a:tr>
              <a:tr h="211575">
                <a:tc>
                  <a:txBody>
                    <a:bodyPr/>
                    <a:lstStyle/>
                    <a:p>
                      <a:pPr algn="l" fontAlgn="b"/>
                      <a:r>
                        <a:rPr lang="es-MX" sz="1000" b="0" i="0" u="none" strike="noStrike" dirty="0">
                          <a:solidFill>
                            <a:srgbClr val="000000"/>
                          </a:solidFill>
                          <a:effectLst/>
                          <a:latin typeface="Calibri Light" panose="020F0302020204030204" pitchFamily="34" charset="0"/>
                          <a:cs typeface="Calibri Light" panose="020F0302020204030204" pitchFamily="34" charset="0"/>
                        </a:rPr>
                        <a:t>% de Externos respecto de Operación</a:t>
                      </a:r>
                    </a:p>
                  </a:txBody>
                  <a:tcPr marL="72000" marR="7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000" b="0" i="0" u="none" strike="noStrike">
                          <a:solidFill>
                            <a:srgbClr val="000000"/>
                          </a:solidFill>
                          <a:effectLst/>
                          <a:latin typeface="+mj-lt"/>
                        </a:rPr>
                        <a:t>24.91%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a:solidFill>
                            <a:srgbClr val="000000"/>
                          </a:solidFill>
                          <a:effectLst/>
                          <a:latin typeface="+mj-lt"/>
                        </a:rPr>
                        <a:t>30.03%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a:solidFill>
                            <a:srgbClr val="000000"/>
                          </a:solidFill>
                          <a:effectLst/>
                          <a:latin typeface="+mj-lt"/>
                        </a:rPr>
                        <a:t>23.83%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a:solidFill>
                            <a:srgbClr val="000000"/>
                          </a:solidFill>
                          <a:effectLst/>
                          <a:latin typeface="+mj-lt"/>
                        </a:rPr>
                        <a:t>30.59%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s-MX" sz="1000" b="0" i="0" u="none" strike="noStrike" dirty="0">
                          <a:solidFill>
                            <a:srgbClr val="000000"/>
                          </a:solidFill>
                          <a:effectLst/>
                          <a:latin typeface="+mj-lt"/>
                        </a:rPr>
                        <a:t>38.59%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0389229"/>
                  </a:ext>
                </a:extLst>
              </a:tr>
            </a:tbl>
          </a:graphicData>
        </a:graphic>
      </p:graphicFrame>
      <p:sp>
        <p:nvSpPr>
          <p:cNvPr id="10" name="2 Marcador de contenido">
            <a:extLst>
              <a:ext uri="{FF2B5EF4-FFF2-40B4-BE49-F238E27FC236}">
                <a16:creationId xmlns:a16="http://schemas.microsoft.com/office/drawing/2014/main" id="{DA73EB2B-F4B3-8443-9A29-0EEB330B8684}"/>
              </a:ext>
            </a:extLst>
          </p:cNvPr>
          <p:cNvSpPr txBox="1">
            <a:spLocks/>
          </p:cNvSpPr>
          <p:nvPr/>
        </p:nvSpPr>
        <p:spPr>
          <a:xfrm>
            <a:off x="1820251" y="5610607"/>
            <a:ext cx="3225474" cy="646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700" i="1" dirty="0">
                <a:solidFill>
                  <a:schemeClr val="bg1">
                    <a:lumMod val="65000"/>
                  </a:schemeClr>
                </a:solidFill>
              </a:rPr>
              <a:t>Fuente:Elaboración propia con base en información de la JMAS</a:t>
            </a:r>
            <a:r>
              <a:rPr lang="es-MX" sz="1300" dirty="0">
                <a:solidFill>
                  <a:schemeClr val="bg1">
                    <a:lumMod val="65000"/>
                  </a:schemeClr>
                </a:solidFill>
              </a:rPr>
              <a:t>.</a:t>
            </a:r>
          </a:p>
          <a:p>
            <a:pPr marL="0" indent="0" algn="just">
              <a:buNone/>
            </a:pPr>
            <a:r>
              <a:rPr lang="es-MX" sz="900" dirty="0"/>
              <a:t>* A octubre de 2018</a:t>
            </a:r>
          </a:p>
        </p:txBody>
      </p:sp>
      <p:sp>
        <p:nvSpPr>
          <p:cNvPr id="13" name="1 Título">
            <a:extLst>
              <a:ext uri="{FF2B5EF4-FFF2-40B4-BE49-F238E27FC236}">
                <a16:creationId xmlns:a16="http://schemas.microsoft.com/office/drawing/2014/main" id="{2BABAA36-D96D-D74B-87AC-2D176B1C3234}"/>
              </a:ext>
            </a:extLst>
          </p:cNvPr>
          <p:cNvSpPr txBox="1">
            <a:spLocks/>
          </p:cNvSpPr>
          <p:nvPr/>
        </p:nvSpPr>
        <p:spPr>
          <a:xfrm>
            <a:off x="923228" y="427479"/>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pic>
        <p:nvPicPr>
          <p:cNvPr id="3" name="Imagen 2">
            <a:extLst>
              <a:ext uri="{FF2B5EF4-FFF2-40B4-BE49-F238E27FC236}">
                <a16:creationId xmlns:a16="http://schemas.microsoft.com/office/drawing/2014/main" id="{2C7A1FE2-6686-394E-A898-C3841F84C232}"/>
              </a:ext>
            </a:extLst>
          </p:cNvPr>
          <p:cNvPicPr>
            <a:picLocks noChangeAspect="1"/>
          </p:cNvPicPr>
          <p:nvPr/>
        </p:nvPicPr>
        <p:blipFill>
          <a:blip r:embed="rId3"/>
          <a:stretch>
            <a:fillRect/>
          </a:stretch>
        </p:blipFill>
        <p:spPr>
          <a:xfrm>
            <a:off x="1887486" y="2800339"/>
            <a:ext cx="4768808" cy="2907565"/>
          </a:xfrm>
          <a:prstGeom prst="rect">
            <a:avLst/>
          </a:prstGeom>
        </p:spPr>
      </p:pic>
      <p:sp>
        <p:nvSpPr>
          <p:cNvPr id="2" name="Marcador de número de diapositiva 1">
            <a:extLst>
              <a:ext uri="{FF2B5EF4-FFF2-40B4-BE49-F238E27FC236}">
                <a16:creationId xmlns:a16="http://schemas.microsoft.com/office/drawing/2014/main" id="{A763F045-C302-844D-A9A7-91D0D66E810F}"/>
              </a:ext>
            </a:extLst>
          </p:cNvPr>
          <p:cNvSpPr>
            <a:spLocks noGrp="1"/>
          </p:cNvSpPr>
          <p:nvPr>
            <p:ph type="sldNum" sz="quarter" idx="12"/>
          </p:nvPr>
        </p:nvSpPr>
        <p:spPr/>
        <p:txBody>
          <a:bodyPr/>
          <a:lstStyle/>
          <a:p>
            <a:fld id="{A9585C53-DC61-4086-9089-45BDBA953A25}" type="slidenum">
              <a:rPr lang="es-MX" smtClean="0"/>
              <a:pPr/>
              <a:t>4</a:t>
            </a:fld>
            <a:endParaRPr lang="es-MX"/>
          </a:p>
        </p:txBody>
      </p:sp>
    </p:spTree>
    <p:extLst>
      <p:ext uri="{BB962C8B-B14F-4D97-AF65-F5344CB8AC3E}">
        <p14:creationId xmlns:p14="http://schemas.microsoft.com/office/powerpoint/2010/main" val="231276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4484FA5F-B756-0946-9416-D8B61F1CA3E2}"/>
              </a:ext>
            </a:extLst>
          </p:cNvPr>
          <p:cNvSpPr txBox="1">
            <a:spLocks/>
          </p:cNvSpPr>
          <p:nvPr/>
        </p:nvSpPr>
        <p:spPr>
          <a:xfrm>
            <a:off x="1017198" y="1059222"/>
            <a:ext cx="6463682" cy="39700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just">
              <a:buFont typeface="Wingdings" panose="05000000000000000000" pitchFamily="2" charset="2"/>
              <a:buChar char="q"/>
            </a:pPr>
            <a:r>
              <a:rPr lang="es-MX" sz="1000" dirty="0">
                <a:solidFill>
                  <a:srgbClr val="002060"/>
                </a:solidFill>
              </a:rPr>
              <a:t>Comportamiento mensual de los Ingresos Externos la JMAS periodo noviembre 2017 – octubre 2018 respecto al año anterior:</a:t>
            </a:r>
          </a:p>
        </p:txBody>
      </p:sp>
      <p:graphicFrame>
        <p:nvGraphicFramePr>
          <p:cNvPr id="8" name="Tabla 7">
            <a:extLst>
              <a:ext uri="{FF2B5EF4-FFF2-40B4-BE49-F238E27FC236}">
                <a16:creationId xmlns:a16="http://schemas.microsoft.com/office/drawing/2014/main" id="{8CD2AF1B-CE6A-E143-8136-0704D0E36F32}"/>
              </a:ext>
            </a:extLst>
          </p:cNvPr>
          <p:cNvGraphicFramePr>
            <a:graphicFrameLocks noGrp="1"/>
          </p:cNvGraphicFramePr>
          <p:nvPr>
            <p:extLst>
              <p:ext uri="{D42A27DB-BD31-4B8C-83A1-F6EECF244321}">
                <p14:modId xmlns:p14="http://schemas.microsoft.com/office/powerpoint/2010/main" val="1873975403"/>
              </p:ext>
            </p:extLst>
          </p:nvPr>
        </p:nvGraphicFramePr>
        <p:xfrm>
          <a:off x="3252239" y="1456229"/>
          <a:ext cx="2230582" cy="2091558"/>
        </p:xfrm>
        <a:graphic>
          <a:graphicData uri="http://schemas.openxmlformats.org/drawingml/2006/table">
            <a:tbl>
              <a:tblPr>
                <a:tableStyleId>{5C22544A-7EE6-4342-B048-85BDC9FD1C3A}</a:tableStyleId>
              </a:tblPr>
              <a:tblGrid>
                <a:gridCol w="1000012">
                  <a:extLst>
                    <a:ext uri="{9D8B030D-6E8A-4147-A177-3AD203B41FA5}">
                      <a16:colId xmlns:a16="http://schemas.microsoft.com/office/drawing/2014/main" val="3876655011"/>
                    </a:ext>
                  </a:extLst>
                </a:gridCol>
                <a:gridCol w="1230570">
                  <a:extLst>
                    <a:ext uri="{9D8B030D-6E8A-4147-A177-3AD203B41FA5}">
                      <a16:colId xmlns:a16="http://schemas.microsoft.com/office/drawing/2014/main" val="3373329455"/>
                    </a:ext>
                  </a:extLst>
                </a:gridCol>
              </a:tblGrid>
              <a:tr h="149397">
                <a:tc>
                  <a:txBody>
                    <a:bodyPr/>
                    <a:lstStyle/>
                    <a:p>
                      <a:pPr marL="92075" indent="0" algn="ctr" defTabSz="914400" rtl="0" eaLnBrk="1" fontAlgn="b" latinLnBrk="0" hangingPunct="1">
                        <a:tabLst/>
                      </a:pPr>
                      <a:r>
                        <a:rPr lang="es-MX" sz="700" b="1" i="0" u="none" strike="noStrike" kern="1200" dirty="0">
                          <a:solidFill>
                            <a:schemeClr val="tx1"/>
                          </a:solidFill>
                          <a:effectLst/>
                          <a:latin typeface="+mj-lt"/>
                          <a:ea typeface="+mn-ea"/>
                          <a:cs typeface="+mn-cs"/>
                        </a:rPr>
                        <a:t>Mes</a:t>
                      </a:r>
                    </a:p>
                  </a:txBody>
                  <a:tcPr marL="7144" marR="7144" marT="7144" marB="0" anchor="ctr">
                    <a:lnB w="12700" cap="flat" cmpd="sng" algn="ctr">
                      <a:solidFill>
                        <a:schemeClr val="tx1"/>
                      </a:solidFill>
                      <a:prstDash val="solid"/>
                      <a:round/>
                      <a:headEnd type="none" w="med" len="med"/>
                      <a:tailEnd type="none" w="med" len="med"/>
                    </a:lnB>
                    <a:gradFill flip="none" rotWithShape="1">
                      <a:gsLst>
                        <a:gs pos="0">
                          <a:srgbClr val="A3CCD9">
                            <a:shade val="30000"/>
                            <a:satMod val="115000"/>
                            <a:alpha val="81000"/>
                          </a:srgbClr>
                        </a:gs>
                        <a:gs pos="45000">
                          <a:srgbClr val="3E7381">
                            <a:alpha val="29000"/>
                          </a:srgbClr>
                        </a:gs>
                      </a:gsLst>
                      <a:lin ang="16200000" scaled="1"/>
                      <a:tileRect/>
                    </a:gradFill>
                  </a:tcPr>
                </a:tc>
                <a:tc>
                  <a:txBody>
                    <a:bodyPr/>
                    <a:lstStyle/>
                    <a:p>
                      <a:pPr marL="92075" indent="0" algn="ctr" defTabSz="914400" rtl="0" eaLnBrk="1" fontAlgn="b" latinLnBrk="0" hangingPunct="1">
                        <a:tabLst/>
                      </a:pPr>
                      <a:r>
                        <a:rPr lang="es-MX" sz="700" b="1" i="0" u="none" strike="noStrike" kern="1200" dirty="0">
                          <a:solidFill>
                            <a:schemeClr val="tx1"/>
                          </a:solidFill>
                          <a:effectLst/>
                          <a:latin typeface="+mj-lt"/>
                          <a:ea typeface="+mn-ea"/>
                          <a:cs typeface="+mn-cs"/>
                        </a:rPr>
                        <a:t>Monto en pesos </a:t>
                      </a:r>
                    </a:p>
                  </a:txBody>
                  <a:tcPr marL="7144" marR="7144" marT="7144" marB="0" anchor="ctr">
                    <a:lnB w="12700" cap="flat" cmpd="sng" algn="ctr">
                      <a:solidFill>
                        <a:schemeClr val="tx1"/>
                      </a:solidFill>
                      <a:prstDash val="solid"/>
                      <a:round/>
                      <a:headEnd type="none" w="med" len="med"/>
                      <a:tailEnd type="none" w="med" len="med"/>
                    </a:lnB>
                    <a:gradFill flip="none" rotWithShape="1">
                      <a:gsLst>
                        <a:gs pos="0">
                          <a:srgbClr val="A3CCD9">
                            <a:shade val="30000"/>
                            <a:satMod val="115000"/>
                            <a:alpha val="81000"/>
                          </a:srgbClr>
                        </a:gs>
                        <a:gs pos="45000">
                          <a:srgbClr val="3E7381">
                            <a:alpha val="29000"/>
                          </a:srgbClr>
                        </a:gs>
                      </a:gsLst>
                      <a:lin ang="16200000" scaled="1"/>
                      <a:tileRect/>
                    </a:gradFill>
                  </a:tcPr>
                </a:tc>
                <a:extLst>
                  <a:ext uri="{0D108BD9-81ED-4DB2-BD59-A6C34878D82A}">
                    <a16:rowId xmlns:a16="http://schemas.microsoft.com/office/drawing/2014/main" val="1069016966"/>
                  </a:ext>
                </a:extLst>
              </a:tr>
              <a:tr h="149397">
                <a:tc>
                  <a:txBody>
                    <a:bodyPr/>
                    <a:lstStyle/>
                    <a:p>
                      <a:pPr algn="l" fontAlgn="ctr"/>
                      <a:r>
                        <a:rPr lang="es-MX" sz="700" b="0" i="0" u="none" strike="noStrike" dirty="0">
                          <a:solidFill>
                            <a:srgbClr val="000000"/>
                          </a:solidFill>
                          <a:effectLst/>
                          <a:latin typeface="+mj-lt"/>
                        </a:rPr>
                        <a:t>Noviembre 2017</a:t>
                      </a:r>
                    </a:p>
                  </a:txBody>
                  <a:tcPr marL="72000" marR="7144" marT="7144" marB="0" anchor="ctr">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27,502,217</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448315"/>
                  </a:ext>
                </a:extLst>
              </a:tr>
              <a:tr h="149397">
                <a:tc>
                  <a:txBody>
                    <a:bodyPr/>
                    <a:lstStyle/>
                    <a:p>
                      <a:pPr algn="l" fontAlgn="ctr"/>
                      <a:r>
                        <a:rPr lang="es-MX" sz="700" b="0" i="0" u="none" strike="noStrike" dirty="0">
                          <a:solidFill>
                            <a:srgbClr val="000000"/>
                          </a:solidFill>
                          <a:effectLst/>
                          <a:latin typeface="+mj-lt"/>
                        </a:rPr>
                        <a:t>Diciembre 2017</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28,379,131</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150984"/>
                  </a:ext>
                </a:extLst>
              </a:tr>
              <a:tr h="149397">
                <a:tc>
                  <a:txBody>
                    <a:bodyPr/>
                    <a:lstStyle/>
                    <a:p>
                      <a:pPr algn="l" fontAlgn="ctr"/>
                      <a:r>
                        <a:rPr lang="es-MX" sz="700" b="0" i="0" u="none" strike="noStrike" dirty="0">
                          <a:solidFill>
                            <a:srgbClr val="000000"/>
                          </a:solidFill>
                          <a:effectLst/>
                          <a:latin typeface="+mj-lt"/>
                        </a:rPr>
                        <a:t>Enero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28,643,290</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058998"/>
                  </a:ext>
                </a:extLst>
              </a:tr>
              <a:tr h="149397">
                <a:tc>
                  <a:txBody>
                    <a:bodyPr/>
                    <a:lstStyle/>
                    <a:p>
                      <a:pPr algn="l" fontAlgn="ctr"/>
                      <a:r>
                        <a:rPr lang="es-MX" sz="700" b="0" i="0" u="none" strike="noStrike" dirty="0">
                          <a:solidFill>
                            <a:srgbClr val="000000"/>
                          </a:solidFill>
                          <a:effectLst/>
                          <a:latin typeface="+mj-lt"/>
                        </a:rPr>
                        <a:t>Febrero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27,521,075</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398733"/>
                  </a:ext>
                </a:extLst>
              </a:tr>
              <a:tr h="149397">
                <a:tc>
                  <a:txBody>
                    <a:bodyPr/>
                    <a:lstStyle/>
                    <a:p>
                      <a:pPr algn="l" fontAlgn="ctr"/>
                      <a:r>
                        <a:rPr lang="es-MX" sz="700" b="0" i="0" u="none" strike="noStrike" dirty="0">
                          <a:solidFill>
                            <a:srgbClr val="000000"/>
                          </a:solidFill>
                          <a:effectLst/>
                          <a:latin typeface="+mj-lt"/>
                        </a:rPr>
                        <a:t>Marzo 2019</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32,891,778</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9259"/>
                  </a:ext>
                </a:extLst>
              </a:tr>
              <a:tr h="149397">
                <a:tc>
                  <a:txBody>
                    <a:bodyPr/>
                    <a:lstStyle/>
                    <a:p>
                      <a:pPr algn="l" fontAlgn="ctr"/>
                      <a:r>
                        <a:rPr lang="es-MX" sz="700" b="0" i="0" u="none" strike="noStrike" dirty="0">
                          <a:solidFill>
                            <a:srgbClr val="000000"/>
                          </a:solidFill>
                          <a:effectLst/>
                          <a:latin typeface="+mj-lt"/>
                        </a:rPr>
                        <a:t>Abril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30,962,409</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895661"/>
                  </a:ext>
                </a:extLst>
              </a:tr>
              <a:tr h="149397">
                <a:tc>
                  <a:txBody>
                    <a:bodyPr/>
                    <a:lstStyle/>
                    <a:p>
                      <a:pPr algn="l" fontAlgn="ctr"/>
                      <a:r>
                        <a:rPr lang="es-MX" sz="700" b="0" i="0" u="none" strike="noStrike" dirty="0">
                          <a:solidFill>
                            <a:srgbClr val="000000"/>
                          </a:solidFill>
                          <a:effectLst/>
                          <a:latin typeface="+mj-lt"/>
                        </a:rPr>
                        <a:t>Mayo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36,555,208</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944992"/>
                  </a:ext>
                </a:extLst>
              </a:tr>
              <a:tr h="149397">
                <a:tc>
                  <a:txBody>
                    <a:bodyPr/>
                    <a:lstStyle/>
                    <a:p>
                      <a:pPr algn="l" fontAlgn="ctr"/>
                      <a:r>
                        <a:rPr lang="es-MX" sz="700" b="0" i="0" u="none" strike="noStrike" dirty="0">
                          <a:solidFill>
                            <a:srgbClr val="000000"/>
                          </a:solidFill>
                          <a:effectLst/>
                          <a:latin typeface="+mj-lt"/>
                        </a:rPr>
                        <a:t>Junio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35,309,502</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714384"/>
                  </a:ext>
                </a:extLst>
              </a:tr>
              <a:tr h="149397">
                <a:tc>
                  <a:txBody>
                    <a:bodyPr/>
                    <a:lstStyle/>
                    <a:p>
                      <a:pPr algn="l" fontAlgn="ctr"/>
                      <a:r>
                        <a:rPr lang="es-MX" sz="700" b="0" i="0" u="none" strike="noStrike" dirty="0">
                          <a:solidFill>
                            <a:srgbClr val="000000"/>
                          </a:solidFill>
                          <a:effectLst/>
                          <a:latin typeface="+mj-lt"/>
                        </a:rPr>
                        <a:t>Julio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42,020,425</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7726"/>
                  </a:ext>
                </a:extLst>
              </a:tr>
              <a:tr h="149397">
                <a:tc>
                  <a:txBody>
                    <a:bodyPr/>
                    <a:lstStyle/>
                    <a:p>
                      <a:pPr algn="l" fontAlgn="ctr"/>
                      <a:r>
                        <a:rPr lang="es-MX" sz="700" b="0" i="0" u="none" strike="noStrike" dirty="0">
                          <a:solidFill>
                            <a:srgbClr val="000000"/>
                          </a:solidFill>
                          <a:effectLst/>
                          <a:latin typeface="+mj-lt"/>
                        </a:rPr>
                        <a:t>Agosto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37,699,215</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783868"/>
                  </a:ext>
                </a:extLst>
              </a:tr>
              <a:tr h="149397">
                <a:tc>
                  <a:txBody>
                    <a:bodyPr/>
                    <a:lstStyle/>
                    <a:p>
                      <a:pPr algn="l" fontAlgn="ctr"/>
                      <a:r>
                        <a:rPr lang="es-MX" sz="700" b="0" i="0" u="none" strike="noStrike" dirty="0">
                          <a:solidFill>
                            <a:srgbClr val="000000"/>
                          </a:solidFill>
                          <a:effectLst/>
                          <a:latin typeface="+mj-lt"/>
                        </a:rPr>
                        <a:t>Septiembre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36,772,404</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54925"/>
                  </a:ext>
                </a:extLst>
              </a:tr>
              <a:tr h="149397">
                <a:tc>
                  <a:txBody>
                    <a:bodyPr/>
                    <a:lstStyle/>
                    <a:p>
                      <a:pPr algn="l" fontAlgn="ctr"/>
                      <a:r>
                        <a:rPr lang="es-MX" sz="700" b="0" i="0" u="none" strike="noStrike" dirty="0">
                          <a:solidFill>
                            <a:srgbClr val="000000"/>
                          </a:solidFill>
                          <a:effectLst/>
                          <a:latin typeface="+mj-lt"/>
                        </a:rPr>
                        <a:t>Octubre 2018</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s-MX" sz="800" b="0" i="0" u="none" strike="noStrike" dirty="0">
                          <a:solidFill>
                            <a:srgbClr val="000000"/>
                          </a:solidFill>
                          <a:effectLst/>
                          <a:latin typeface="+mj-lt"/>
                        </a:rPr>
                        <a:t>$    39,880,863</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910681"/>
                  </a:ext>
                </a:extLst>
              </a:tr>
              <a:tr h="149397">
                <a:tc>
                  <a:txBody>
                    <a:bodyPr/>
                    <a:lstStyle/>
                    <a:p>
                      <a:pPr algn="l" fontAlgn="ctr"/>
                      <a:r>
                        <a:rPr lang="es-MX" sz="700" b="1" i="0" u="none" strike="noStrike" dirty="0">
                          <a:solidFill>
                            <a:srgbClr val="000000"/>
                          </a:solidFill>
                          <a:effectLst/>
                          <a:latin typeface="+mj-lt"/>
                        </a:rPr>
                        <a:t>TOTAL</a:t>
                      </a:r>
                    </a:p>
                  </a:txBody>
                  <a:tcPr marL="72000" marR="7144" marT="7144"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MX" sz="800" b="1" i="0" u="none" strike="noStrike" dirty="0">
                          <a:solidFill>
                            <a:srgbClr val="000000"/>
                          </a:solidFill>
                          <a:effectLst/>
                          <a:latin typeface="+mj-lt"/>
                        </a:rPr>
                        <a:t>$  404,137,519</a:t>
                      </a:r>
                    </a:p>
                  </a:txBody>
                  <a:tcPr marL="9525" marR="72000"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613209"/>
                  </a:ext>
                </a:extLst>
              </a:tr>
            </a:tbl>
          </a:graphicData>
        </a:graphic>
      </p:graphicFrame>
      <p:sp>
        <p:nvSpPr>
          <p:cNvPr id="9" name="1 Título">
            <a:extLst>
              <a:ext uri="{FF2B5EF4-FFF2-40B4-BE49-F238E27FC236}">
                <a16:creationId xmlns:a16="http://schemas.microsoft.com/office/drawing/2014/main" id="{5F2ACE11-8CA4-8B42-AC31-A26549D9F1B7}"/>
              </a:ext>
            </a:extLst>
          </p:cNvPr>
          <p:cNvSpPr txBox="1">
            <a:spLocks/>
          </p:cNvSpPr>
          <p:nvPr/>
        </p:nvSpPr>
        <p:spPr>
          <a:xfrm>
            <a:off x="918403" y="241625"/>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11" name="2 Marcador de contenido">
            <a:extLst>
              <a:ext uri="{FF2B5EF4-FFF2-40B4-BE49-F238E27FC236}">
                <a16:creationId xmlns:a16="http://schemas.microsoft.com/office/drawing/2014/main" id="{CE0889F1-1A9B-A043-848C-822D15BCE3D2}"/>
              </a:ext>
            </a:extLst>
          </p:cNvPr>
          <p:cNvSpPr txBox="1">
            <a:spLocks/>
          </p:cNvSpPr>
          <p:nvPr/>
        </p:nvSpPr>
        <p:spPr>
          <a:xfrm>
            <a:off x="2636302" y="6344727"/>
            <a:ext cx="3225474" cy="27164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700" i="1" dirty="0">
                <a:solidFill>
                  <a:schemeClr val="bg1">
                    <a:lumMod val="65000"/>
                  </a:schemeClr>
                </a:solidFill>
              </a:rPr>
              <a:t>Fuente:Elaboración con base en información de la JMAS</a:t>
            </a:r>
            <a:r>
              <a:rPr lang="es-MX" sz="1300" dirty="0">
                <a:solidFill>
                  <a:schemeClr val="bg1">
                    <a:lumMod val="65000"/>
                  </a:schemeClr>
                </a:solidFill>
              </a:rPr>
              <a:t>.</a:t>
            </a:r>
          </a:p>
        </p:txBody>
      </p:sp>
      <p:pic>
        <p:nvPicPr>
          <p:cNvPr id="5" name="Imagen 4">
            <a:extLst>
              <a:ext uri="{FF2B5EF4-FFF2-40B4-BE49-F238E27FC236}">
                <a16:creationId xmlns:a16="http://schemas.microsoft.com/office/drawing/2014/main" id="{CBC337F7-A245-A541-96A2-90F4E4140031}"/>
              </a:ext>
            </a:extLst>
          </p:cNvPr>
          <p:cNvPicPr>
            <a:picLocks noChangeAspect="1"/>
          </p:cNvPicPr>
          <p:nvPr/>
        </p:nvPicPr>
        <p:blipFill>
          <a:blip r:embed="rId3"/>
          <a:stretch>
            <a:fillRect/>
          </a:stretch>
        </p:blipFill>
        <p:spPr>
          <a:xfrm>
            <a:off x="2662671" y="3680737"/>
            <a:ext cx="3696566" cy="2752422"/>
          </a:xfrm>
          <a:prstGeom prst="rect">
            <a:avLst/>
          </a:prstGeom>
        </p:spPr>
      </p:pic>
      <p:sp>
        <p:nvSpPr>
          <p:cNvPr id="2" name="Marcador de número de diapositiva 1">
            <a:extLst>
              <a:ext uri="{FF2B5EF4-FFF2-40B4-BE49-F238E27FC236}">
                <a16:creationId xmlns:a16="http://schemas.microsoft.com/office/drawing/2014/main" id="{A381A15D-340D-B644-824B-496218ACB033}"/>
              </a:ext>
            </a:extLst>
          </p:cNvPr>
          <p:cNvSpPr>
            <a:spLocks noGrp="1"/>
          </p:cNvSpPr>
          <p:nvPr>
            <p:ph type="sldNum" sz="quarter" idx="12"/>
          </p:nvPr>
        </p:nvSpPr>
        <p:spPr/>
        <p:txBody>
          <a:bodyPr/>
          <a:lstStyle/>
          <a:p>
            <a:fld id="{A9585C53-DC61-4086-9089-45BDBA953A25}" type="slidenum">
              <a:rPr lang="es-MX" smtClean="0"/>
              <a:pPr/>
              <a:t>5</a:t>
            </a:fld>
            <a:endParaRPr lang="es-MX"/>
          </a:p>
        </p:txBody>
      </p:sp>
    </p:spTree>
    <p:extLst>
      <p:ext uri="{BB962C8B-B14F-4D97-AF65-F5344CB8AC3E}">
        <p14:creationId xmlns:p14="http://schemas.microsoft.com/office/powerpoint/2010/main" val="145540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94D7F1-CE88-6E4C-94B0-032553C4D37D}"/>
              </a:ext>
            </a:extLst>
          </p:cNvPr>
          <p:cNvSpPr txBox="1"/>
          <p:nvPr/>
        </p:nvSpPr>
        <p:spPr>
          <a:xfrm>
            <a:off x="1812328" y="2392222"/>
            <a:ext cx="5340925" cy="830997"/>
          </a:xfrm>
          <a:prstGeom prst="rect">
            <a:avLst/>
          </a:prstGeom>
          <a:noFill/>
        </p:spPr>
        <p:txBody>
          <a:bodyPr wrap="square" rtlCol="0">
            <a:spAutoFit/>
          </a:bodyPr>
          <a:lstStyle/>
          <a:p>
            <a:pPr algn="ctr"/>
            <a:r>
              <a:rPr lang="es-MX" sz="3600" b="1" i="1" baseline="-25000" dirty="0">
                <a:solidFill>
                  <a:schemeClr val="tx2"/>
                </a:solidFill>
                <a:latin typeface="Arial" panose="020B0604020202020204" pitchFamily="34" charset="0"/>
                <a:cs typeface="Arial" panose="020B0604020202020204" pitchFamily="34" charset="0"/>
              </a:rPr>
              <a:t>ESTRUCTURA DE FIDEICOMISO DE PAGO</a:t>
            </a:r>
          </a:p>
        </p:txBody>
      </p:sp>
      <p:sp>
        <p:nvSpPr>
          <p:cNvPr id="3" name="1 Título">
            <a:extLst>
              <a:ext uri="{FF2B5EF4-FFF2-40B4-BE49-F238E27FC236}">
                <a16:creationId xmlns:a16="http://schemas.microsoft.com/office/drawing/2014/main" id="{1730D451-E003-2A49-9C1F-CB52C2D11913}"/>
              </a:ext>
            </a:extLst>
          </p:cNvPr>
          <p:cNvSpPr txBox="1">
            <a:spLocks/>
          </p:cNvSpPr>
          <p:nvPr/>
        </p:nvSpPr>
        <p:spPr>
          <a:xfrm>
            <a:off x="940174" y="383140"/>
            <a:ext cx="6463681" cy="648855"/>
          </a:xfrm>
          <a:prstGeom prst="rect">
            <a:avLst/>
          </a:prstGeom>
        </p:spPr>
        <p:txBody>
          <a:bodyPr/>
          <a:lstStyle/>
          <a:p>
            <a:pPr algn="ctr"/>
            <a:r>
              <a:rPr lang="es-MX" altLang="es-MX" sz="1500" dirty="0">
                <a:solidFill>
                  <a:schemeClr val="accent2">
                    <a:lumMod val="60000"/>
                    <a:lumOff val="40000"/>
                  </a:schemeClr>
                </a:solidFill>
              </a:rPr>
              <a:t>Rehabilitación de las Plantas de Tratamiento de Aguas Residuales</a:t>
            </a:r>
          </a:p>
          <a:p>
            <a:pPr algn="ctr"/>
            <a:r>
              <a:rPr lang="es-MX" altLang="es-MX" sz="1500" dirty="0">
                <a:solidFill>
                  <a:schemeClr val="accent2">
                    <a:lumMod val="60000"/>
                    <a:lumOff val="40000"/>
                  </a:schemeClr>
                </a:solidFill>
              </a:rPr>
              <a:t>Chihuahua Norte y Chihuahua Sur</a:t>
            </a:r>
            <a:endParaRPr lang="es-MX" sz="900" dirty="0">
              <a:solidFill>
                <a:prstClr val="white"/>
              </a:solidFill>
            </a:endParaRPr>
          </a:p>
        </p:txBody>
      </p:sp>
      <p:sp>
        <p:nvSpPr>
          <p:cNvPr id="4" name="Marcador de número de diapositiva 3">
            <a:extLst>
              <a:ext uri="{FF2B5EF4-FFF2-40B4-BE49-F238E27FC236}">
                <a16:creationId xmlns:a16="http://schemas.microsoft.com/office/drawing/2014/main" id="{1AF92E91-E37E-B244-937F-40D741945A91}"/>
              </a:ext>
            </a:extLst>
          </p:cNvPr>
          <p:cNvSpPr>
            <a:spLocks noGrp="1"/>
          </p:cNvSpPr>
          <p:nvPr>
            <p:ph type="sldNum" sz="quarter" idx="12"/>
          </p:nvPr>
        </p:nvSpPr>
        <p:spPr/>
        <p:txBody>
          <a:bodyPr/>
          <a:lstStyle/>
          <a:p>
            <a:fld id="{A9585C53-DC61-4086-9089-45BDBA953A25}" type="slidenum">
              <a:rPr lang="es-MX" smtClean="0"/>
              <a:pPr/>
              <a:t>6</a:t>
            </a:fld>
            <a:endParaRPr lang="es-MX"/>
          </a:p>
        </p:txBody>
      </p:sp>
    </p:spTree>
    <p:extLst>
      <p:ext uri="{BB962C8B-B14F-4D97-AF65-F5344CB8AC3E}">
        <p14:creationId xmlns:p14="http://schemas.microsoft.com/office/powerpoint/2010/main" val="354725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0BAE0D-5B5B-F847-8EED-5559416BC74E}"/>
              </a:ext>
            </a:extLst>
          </p:cNvPr>
          <p:cNvSpPr txBox="1"/>
          <p:nvPr/>
        </p:nvSpPr>
        <p:spPr>
          <a:xfrm>
            <a:off x="1310035" y="2260065"/>
            <a:ext cx="1795080" cy="646331"/>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40000"/>
                  <a:lumOff val="60000"/>
                </a:schemeClr>
              </a:gs>
            </a:gsLst>
            <a:path path="circle">
              <a:fillToRect l="50000" t="-80000" r="50000" b="180000"/>
            </a:path>
            <a:tileRect/>
          </a:gradFill>
          <a:ln w="9525">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3600" b="1" dirty="0">
                <a:solidFill>
                  <a:srgbClr val="0070C0"/>
                </a:solidFill>
                <a:latin typeface="Calibri Light" panose="020F0302020204030204" pitchFamily="34" charset="0"/>
                <a:cs typeface="Calibri Light" panose="020F0302020204030204" pitchFamily="34" charset="0"/>
              </a:rPr>
              <a:t>JMAS</a:t>
            </a:r>
          </a:p>
        </p:txBody>
      </p:sp>
      <p:sp>
        <p:nvSpPr>
          <p:cNvPr id="3" name="CuadroTexto 2">
            <a:extLst>
              <a:ext uri="{FF2B5EF4-FFF2-40B4-BE49-F238E27FC236}">
                <a16:creationId xmlns:a16="http://schemas.microsoft.com/office/drawing/2014/main" id="{37D7B85B-6EC2-6549-8C6E-5E00FF3CAD7A}"/>
              </a:ext>
            </a:extLst>
          </p:cNvPr>
          <p:cNvSpPr txBox="1"/>
          <p:nvPr/>
        </p:nvSpPr>
        <p:spPr>
          <a:xfrm>
            <a:off x="2862511" y="698614"/>
            <a:ext cx="1268495" cy="246221"/>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000" i="1" dirty="0">
                <a:latin typeface="Calibri Light" panose="020F0302020204030204" pitchFamily="34" charset="0"/>
                <a:cs typeface="Calibri Light" panose="020F0302020204030204" pitchFamily="34" charset="0"/>
              </a:rPr>
              <a:t>1. Pago de Servicios</a:t>
            </a:r>
          </a:p>
        </p:txBody>
      </p:sp>
      <p:sp>
        <p:nvSpPr>
          <p:cNvPr id="4" name="CuadroTexto 3">
            <a:extLst>
              <a:ext uri="{FF2B5EF4-FFF2-40B4-BE49-F238E27FC236}">
                <a16:creationId xmlns:a16="http://schemas.microsoft.com/office/drawing/2014/main" id="{ED4D152D-4369-E54A-A694-AAD8D7846CB4}"/>
              </a:ext>
            </a:extLst>
          </p:cNvPr>
          <p:cNvSpPr txBox="1"/>
          <p:nvPr/>
        </p:nvSpPr>
        <p:spPr>
          <a:xfrm>
            <a:off x="4912043" y="711594"/>
            <a:ext cx="1436374" cy="415498"/>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000" i="1" dirty="0">
                <a:latin typeface="Calibri Light" panose="020F0302020204030204" pitchFamily="34" charset="0"/>
                <a:cs typeface="Calibri Light" panose="020F0302020204030204" pitchFamily="34" charset="0"/>
              </a:rPr>
              <a:t>1</a:t>
            </a:r>
            <a:r>
              <a:rPr lang="es-MX" sz="1100" i="1" dirty="0">
                <a:latin typeface="Calibri Light" panose="020F0302020204030204" pitchFamily="34" charset="0"/>
                <a:cs typeface="Calibri Light" panose="020F0302020204030204" pitchFamily="34" charset="0"/>
              </a:rPr>
              <a:t>.B</a:t>
            </a:r>
            <a:r>
              <a:rPr lang="es-MX" sz="1000" i="1" dirty="0">
                <a:latin typeface="Calibri Light" panose="020F0302020204030204" pitchFamily="34" charset="0"/>
                <a:cs typeface="Calibri Light" panose="020F0302020204030204" pitchFamily="34" charset="0"/>
              </a:rPr>
              <a:t> Instituciones Acreditadas</a:t>
            </a:r>
            <a:endParaRPr lang="es-MX" sz="800" i="1" dirty="0">
              <a:latin typeface="Calibri Light" panose="020F0302020204030204" pitchFamily="34" charset="0"/>
              <a:cs typeface="Calibri Light" panose="020F0302020204030204" pitchFamily="34" charset="0"/>
            </a:endParaRPr>
          </a:p>
        </p:txBody>
      </p:sp>
      <p:sp>
        <p:nvSpPr>
          <p:cNvPr id="5" name="Rectángulo redondeado 4">
            <a:extLst>
              <a:ext uri="{FF2B5EF4-FFF2-40B4-BE49-F238E27FC236}">
                <a16:creationId xmlns:a16="http://schemas.microsoft.com/office/drawing/2014/main" id="{175AE540-18BE-544C-BFC9-6B9F6A7114AE}"/>
              </a:ext>
            </a:extLst>
          </p:cNvPr>
          <p:cNvSpPr/>
          <p:nvPr/>
        </p:nvSpPr>
        <p:spPr>
          <a:xfrm>
            <a:off x="4956724" y="1813355"/>
            <a:ext cx="1644569" cy="728045"/>
          </a:xfrm>
          <a:prstGeom prst="round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s-MX" sz="1200" b="1" dirty="0">
                <a:solidFill>
                  <a:schemeClr val="tx1"/>
                </a:solidFill>
                <a:latin typeface="Calibri Light" panose="020F0302020204030204" pitchFamily="34" charset="0"/>
                <a:cs typeface="Calibri Light" panose="020F0302020204030204" pitchFamily="34" charset="0"/>
              </a:rPr>
              <a:t>FIDEICOMISO DE PAGO JMAS</a:t>
            </a:r>
          </a:p>
        </p:txBody>
      </p:sp>
      <p:sp>
        <p:nvSpPr>
          <p:cNvPr id="6" name="Rectángulo redondeado 5">
            <a:extLst>
              <a:ext uri="{FF2B5EF4-FFF2-40B4-BE49-F238E27FC236}">
                <a16:creationId xmlns:a16="http://schemas.microsoft.com/office/drawing/2014/main" id="{116DEEC7-D3AF-A844-BB4A-F3755D06A111}"/>
              </a:ext>
            </a:extLst>
          </p:cNvPr>
          <p:cNvSpPr/>
          <p:nvPr/>
        </p:nvSpPr>
        <p:spPr>
          <a:xfrm>
            <a:off x="4925744" y="2891040"/>
            <a:ext cx="1500943" cy="527966"/>
          </a:xfrm>
          <a:prstGeom prst="roundRect">
            <a:avLst/>
          </a:prstGeom>
          <a:ln w="9525">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100" dirty="0">
                <a:solidFill>
                  <a:schemeClr val="tx1"/>
                </a:solidFill>
                <a:latin typeface="Calibri Light" panose="020F0302020204030204" pitchFamily="34" charset="0"/>
                <a:cs typeface="Calibri Light" panose="020F0302020204030204" pitchFamily="34" charset="0"/>
              </a:rPr>
              <a:t>2. Cuenta Concentradora</a:t>
            </a:r>
          </a:p>
        </p:txBody>
      </p:sp>
      <p:sp>
        <p:nvSpPr>
          <p:cNvPr id="7" name="CuadroTexto 6">
            <a:extLst>
              <a:ext uri="{FF2B5EF4-FFF2-40B4-BE49-F238E27FC236}">
                <a16:creationId xmlns:a16="http://schemas.microsoft.com/office/drawing/2014/main" id="{BF937702-28A3-5A45-A022-FF200DAFF1CF}"/>
              </a:ext>
            </a:extLst>
          </p:cNvPr>
          <p:cNvSpPr txBox="1"/>
          <p:nvPr/>
        </p:nvSpPr>
        <p:spPr>
          <a:xfrm>
            <a:off x="6501971" y="3858830"/>
            <a:ext cx="1644569" cy="276999"/>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200">
                <a:latin typeface="Calibri Light" panose="020F0302020204030204" pitchFamily="34" charset="0"/>
                <a:cs typeface="Calibri Light" panose="020F0302020204030204" pitchFamily="34" charset="0"/>
              </a:defRPr>
            </a:lvl1pPr>
          </a:lstStyle>
          <a:p>
            <a:r>
              <a:rPr lang="es-MX" dirty="0"/>
              <a:t>3.A. Gastos Fideicomiso</a:t>
            </a:r>
          </a:p>
        </p:txBody>
      </p:sp>
      <p:sp>
        <p:nvSpPr>
          <p:cNvPr id="8" name="CuadroTexto 7">
            <a:extLst>
              <a:ext uri="{FF2B5EF4-FFF2-40B4-BE49-F238E27FC236}">
                <a16:creationId xmlns:a16="http://schemas.microsoft.com/office/drawing/2014/main" id="{42FE6870-E261-EB47-BB64-6C03D4B28EC7}"/>
              </a:ext>
            </a:extLst>
          </p:cNvPr>
          <p:cNvSpPr txBox="1"/>
          <p:nvPr/>
        </p:nvSpPr>
        <p:spPr>
          <a:xfrm>
            <a:off x="3920136" y="3882707"/>
            <a:ext cx="2250137" cy="461665"/>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Calibri Light" panose="020F0302020204030204" pitchFamily="34" charset="0"/>
                <a:cs typeface="Calibri Light" panose="020F0302020204030204" pitchFamily="34" charset="0"/>
              </a:defRPr>
            </a:lvl1pPr>
          </a:lstStyle>
          <a:p>
            <a:pPr algn="ctr"/>
            <a:r>
              <a:rPr lang="es-MX" dirty="0"/>
              <a:t>3.C. Cuenta de Servicio</a:t>
            </a:r>
          </a:p>
          <a:p>
            <a:pPr algn="ctr"/>
            <a:r>
              <a:rPr lang="es-MX" dirty="0"/>
              <a:t>% de Ingresos Externos Asignados</a:t>
            </a:r>
          </a:p>
        </p:txBody>
      </p:sp>
      <p:sp>
        <p:nvSpPr>
          <p:cNvPr id="9" name="Rectángulo redondeado 8">
            <a:extLst>
              <a:ext uri="{FF2B5EF4-FFF2-40B4-BE49-F238E27FC236}">
                <a16:creationId xmlns:a16="http://schemas.microsoft.com/office/drawing/2014/main" id="{1B532E6E-98B8-6E4E-B84D-7C4B5EBAC130}"/>
              </a:ext>
            </a:extLst>
          </p:cNvPr>
          <p:cNvSpPr/>
          <p:nvPr/>
        </p:nvSpPr>
        <p:spPr>
          <a:xfrm>
            <a:off x="4912203" y="4975053"/>
            <a:ext cx="1155277" cy="2959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900" i="1" dirty="0">
                <a:solidFill>
                  <a:schemeClr val="accent3">
                    <a:lumMod val="50000"/>
                  </a:schemeClr>
                </a:solidFill>
                <a:latin typeface="Calibri Light" panose="020F0302020204030204" pitchFamily="34" charset="0"/>
                <a:cs typeface="Calibri Light" panose="020F0302020204030204" pitchFamily="34" charset="0"/>
              </a:rPr>
              <a:t>Subcuenta Fondo de Reserva</a:t>
            </a:r>
          </a:p>
        </p:txBody>
      </p:sp>
      <p:sp>
        <p:nvSpPr>
          <p:cNvPr id="10" name="Rectángulo redondeado 9">
            <a:extLst>
              <a:ext uri="{FF2B5EF4-FFF2-40B4-BE49-F238E27FC236}">
                <a16:creationId xmlns:a16="http://schemas.microsoft.com/office/drawing/2014/main" id="{10E2C1A1-301B-C847-8B93-8D0F8B61BFD4}"/>
              </a:ext>
            </a:extLst>
          </p:cNvPr>
          <p:cNvSpPr/>
          <p:nvPr/>
        </p:nvSpPr>
        <p:spPr>
          <a:xfrm>
            <a:off x="6399911" y="4976001"/>
            <a:ext cx="1173030" cy="307777"/>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900" i="1" dirty="0">
                <a:solidFill>
                  <a:schemeClr val="accent3">
                    <a:lumMod val="50000"/>
                  </a:schemeClr>
                </a:solidFill>
                <a:latin typeface="Calibri Light" panose="020F0302020204030204" pitchFamily="34" charset="0"/>
                <a:cs typeface="Calibri Light" panose="020F0302020204030204" pitchFamily="34" charset="0"/>
              </a:rPr>
              <a:t>Subcuenta de Pago Contraprestación</a:t>
            </a:r>
          </a:p>
        </p:txBody>
      </p:sp>
      <p:sp>
        <p:nvSpPr>
          <p:cNvPr id="11" name="Rectángulo redondeado 10">
            <a:extLst>
              <a:ext uri="{FF2B5EF4-FFF2-40B4-BE49-F238E27FC236}">
                <a16:creationId xmlns:a16="http://schemas.microsoft.com/office/drawing/2014/main" id="{E7DA91E5-8746-8841-8936-3B6B42EE9323}"/>
              </a:ext>
            </a:extLst>
          </p:cNvPr>
          <p:cNvSpPr/>
          <p:nvPr/>
        </p:nvSpPr>
        <p:spPr>
          <a:xfrm>
            <a:off x="3423584" y="4948823"/>
            <a:ext cx="1122803" cy="30622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900" i="1" dirty="0">
                <a:solidFill>
                  <a:schemeClr val="accent3">
                    <a:lumMod val="50000"/>
                  </a:schemeClr>
                </a:solidFill>
                <a:latin typeface="Calibri Light" panose="020F0302020204030204" pitchFamily="34" charset="0"/>
                <a:cs typeface="Calibri Light" panose="020F0302020204030204" pitchFamily="34" charset="0"/>
              </a:rPr>
              <a:t>Subcuenta Remanentes</a:t>
            </a:r>
          </a:p>
        </p:txBody>
      </p:sp>
      <p:sp>
        <p:nvSpPr>
          <p:cNvPr id="12" name="Rectángulo redondeado 11">
            <a:extLst>
              <a:ext uri="{FF2B5EF4-FFF2-40B4-BE49-F238E27FC236}">
                <a16:creationId xmlns:a16="http://schemas.microsoft.com/office/drawing/2014/main" id="{A84F911E-1F00-6D46-8408-1F6E71A86331}"/>
              </a:ext>
            </a:extLst>
          </p:cNvPr>
          <p:cNvSpPr/>
          <p:nvPr/>
        </p:nvSpPr>
        <p:spPr>
          <a:xfrm>
            <a:off x="1117431" y="518321"/>
            <a:ext cx="1009367" cy="57901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200" b="1" dirty="0">
                <a:solidFill>
                  <a:schemeClr val="tx1"/>
                </a:solidFill>
                <a:latin typeface="Calibri Light" panose="020F0302020204030204" pitchFamily="34" charset="0"/>
                <a:cs typeface="Calibri Light" panose="020F0302020204030204" pitchFamily="34" charset="0"/>
              </a:rPr>
              <a:t>Usuarios</a:t>
            </a:r>
          </a:p>
        </p:txBody>
      </p:sp>
      <p:sp>
        <p:nvSpPr>
          <p:cNvPr id="13" name="CuadroTexto 12">
            <a:extLst>
              <a:ext uri="{FF2B5EF4-FFF2-40B4-BE49-F238E27FC236}">
                <a16:creationId xmlns:a16="http://schemas.microsoft.com/office/drawing/2014/main" id="{26A14B24-16B8-1841-80D3-134201A05B7A}"/>
              </a:ext>
            </a:extLst>
          </p:cNvPr>
          <p:cNvSpPr txBox="1"/>
          <p:nvPr/>
        </p:nvSpPr>
        <p:spPr>
          <a:xfrm>
            <a:off x="7256060" y="4176892"/>
            <a:ext cx="1155268" cy="369332"/>
          </a:xfrm>
          <a:prstGeom prst="rect">
            <a:avLst/>
          </a:prstGeom>
          <a:noFill/>
        </p:spPr>
        <p:txBody>
          <a:bodyPr wrap="square" rtlCol="0">
            <a:spAutoFit/>
          </a:bodyPr>
          <a:lstStyle/>
          <a:p>
            <a:pPr marL="88900" indent="-88900">
              <a:buFont typeface="Arial" panose="020B0604020202020204" pitchFamily="34" charset="0"/>
              <a:buChar char="•"/>
            </a:pPr>
            <a:r>
              <a:rPr lang="es-MX" sz="600" dirty="0">
                <a:latin typeface="Calibri Light" panose="020F0302020204030204" pitchFamily="34" charset="0"/>
                <a:cs typeface="Calibri Light" panose="020F0302020204030204" pitchFamily="34" charset="0"/>
              </a:rPr>
              <a:t>Honorarios Fiduciarios</a:t>
            </a:r>
          </a:p>
          <a:p>
            <a:pPr marL="88900" indent="-88900">
              <a:buFont typeface="Arial" panose="020B0604020202020204" pitchFamily="34" charset="0"/>
              <a:buChar char="•"/>
            </a:pPr>
            <a:r>
              <a:rPr lang="es-MX" sz="600" dirty="0">
                <a:latin typeface="Calibri Light" panose="020F0302020204030204" pitchFamily="34" charset="0"/>
                <a:cs typeface="Calibri Light" panose="020F0302020204030204" pitchFamily="34" charset="0"/>
              </a:rPr>
              <a:t>Contratación de Terceros</a:t>
            </a:r>
          </a:p>
          <a:p>
            <a:pPr marL="88900" indent="-88900">
              <a:buFont typeface="Arial" panose="020B0604020202020204" pitchFamily="34" charset="0"/>
              <a:buChar char="•"/>
            </a:pPr>
            <a:r>
              <a:rPr lang="es-MX" sz="600" dirty="0">
                <a:latin typeface="Calibri Light" panose="020F0302020204030204" pitchFamily="34" charset="0"/>
                <a:cs typeface="Calibri Light" panose="020F0302020204030204" pitchFamily="34" charset="0"/>
              </a:rPr>
              <a:t>Defensa del Patrimonio</a:t>
            </a:r>
          </a:p>
        </p:txBody>
      </p:sp>
      <p:sp>
        <p:nvSpPr>
          <p:cNvPr id="14" name="Rectángulo redondeado 13">
            <a:extLst>
              <a:ext uri="{FF2B5EF4-FFF2-40B4-BE49-F238E27FC236}">
                <a16:creationId xmlns:a16="http://schemas.microsoft.com/office/drawing/2014/main" id="{D2EF136C-69E5-D147-92B5-7BBB66A1FB71}"/>
              </a:ext>
            </a:extLst>
          </p:cNvPr>
          <p:cNvSpPr/>
          <p:nvPr/>
        </p:nvSpPr>
        <p:spPr>
          <a:xfrm>
            <a:off x="4786937" y="5853607"/>
            <a:ext cx="2011537" cy="595333"/>
          </a:xfrm>
          <a:prstGeom prst="roundRect">
            <a:avLst/>
          </a:prstGeom>
          <a:ln w="9525">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r>
              <a:rPr lang="es-MX" sz="1200" dirty="0">
                <a:solidFill>
                  <a:schemeClr val="tx1"/>
                </a:solidFill>
                <a:latin typeface="Calibri Light" panose="020F0302020204030204" pitchFamily="34" charset="0"/>
                <a:cs typeface="Calibri Light" panose="020F0302020204030204" pitchFamily="34" charset="0"/>
              </a:rPr>
              <a:t>4. FIDEICOMISARIO EN PRIMER LUGAR</a:t>
            </a:r>
          </a:p>
        </p:txBody>
      </p:sp>
      <p:sp>
        <p:nvSpPr>
          <p:cNvPr id="15" name="CuadroTexto 14">
            <a:extLst>
              <a:ext uri="{FF2B5EF4-FFF2-40B4-BE49-F238E27FC236}">
                <a16:creationId xmlns:a16="http://schemas.microsoft.com/office/drawing/2014/main" id="{540B2950-BBFA-C044-8EB9-4C3404DC94FE}"/>
              </a:ext>
            </a:extLst>
          </p:cNvPr>
          <p:cNvSpPr txBox="1"/>
          <p:nvPr/>
        </p:nvSpPr>
        <p:spPr>
          <a:xfrm>
            <a:off x="7049527" y="5648417"/>
            <a:ext cx="618489" cy="307777"/>
          </a:xfrm>
          <a:prstGeom prst="rect">
            <a:avLst/>
          </a:prstGeom>
          <a:noFill/>
        </p:spPr>
        <p:txBody>
          <a:bodyPr wrap="square" rtlCol="0">
            <a:spAutoFit/>
          </a:bodyPr>
          <a:lstStyle/>
          <a:p>
            <a:pPr algn="ctr"/>
            <a:r>
              <a:rPr lang="es-MX" sz="700" i="1" dirty="0">
                <a:latin typeface="Calibri Light" panose="020F0302020204030204" pitchFamily="34" charset="0"/>
                <a:cs typeface="Calibri Light" panose="020F0302020204030204" pitchFamily="34" charset="0"/>
              </a:rPr>
              <a:t>Fuente de Pago</a:t>
            </a:r>
          </a:p>
        </p:txBody>
      </p:sp>
      <p:sp>
        <p:nvSpPr>
          <p:cNvPr id="16" name="CuadroTexto 15">
            <a:extLst>
              <a:ext uri="{FF2B5EF4-FFF2-40B4-BE49-F238E27FC236}">
                <a16:creationId xmlns:a16="http://schemas.microsoft.com/office/drawing/2014/main" id="{06C05C0D-9769-134B-B16E-644316D3C1DB}"/>
              </a:ext>
            </a:extLst>
          </p:cNvPr>
          <p:cNvSpPr txBox="1"/>
          <p:nvPr/>
        </p:nvSpPr>
        <p:spPr>
          <a:xfrm>
            <a:off x="4929777" y="5385448"/>
            <a:ext cx="731637" cy="307777"/>
          </a:xfrm>
          <a:prstGeom prst="rect">
            <a:avLst/>
          </a:prstGeom>
          <a:noFill/>
        </p:spPr>
        <p:txBody>
          <a:bodyPr wrap="square" rtlCol="0">
            <a:spAutoFit/>
          </a:bodyPr>
          <a:lstStyle/>
          <a:p>
            <a:pPr algn="ctr"/>
            <a:r>
              <a:rPr lang="es-MX" sz="700" i="1" dirty="0">
                <a:latin typeface="Calibri Light" panose="020F0302020204030204" pitchFamily="34" charset="0"/>
                <a:cs typeface="Calibri Light" panose="020F0302020204030204" pitchFamily="34" charset="0"/>
              </a:rPr>
              <a:t>Fuente Alterna de Pago</a:t>
            </a:r>
          </a:p>
        </p:txBody>
      </p:sp>
      <p:sp>
        <p:nvSpPr>
          <p:cNvPr id="17" name="CuadroTexto 16">
            <a:extLst>
              <a:ext uri="{FF2B5EF4-FFF2-40B4-BE49-F238E27FC236}">
                <a16:creationId xmlns:a16="http://schemas.microsoft.com/office/drawing/2014/main" id="{3071E997-9898-DE48-A562-9FFEA04BC504}"/>
              </a:ext>
            </a:extLst>
          </p:cNvPr>
          <p:cNvSpPr txBox="1"/>
          <p:nvPr/>
        </p:nvSpPr>
        <p:spPr>
          <a:xfrm>
            <a:off x="1268757" y="4830097"/>
            <a:ext cx="1912973" cy="461665"/>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Calibri Light" panose="020F0302020204030204" pitchFamily="34" charset="0"/>
                <a:cs typeface="Calibri Light" panose="020F0302020204030204" pitchFamily="34" charset="0"/>
              </a:defRPr>
            </a:lvl1pPr>
          </a:lstStyle>
          <a:p>
            <a:pPr algn="ctr"/>
            <a:r>
              <a:rPr lang="es-MX" dirty="0"/>
              <a:t>5. Cuenta de Remanentes JMAS</a:t>
            </a:r>
          </a:p>
        </p:txBody>
      </p:sp>
      <p:sp>
        <p:nvSpPr>
          <p:cNvPr id="18" name="CuadroTexto 17">
            <a:extLst>
              <a:ext uri="{FF2B5EF4-FFF2-40B4-BE49-F238E27FC236}">
                <a16:creationId xmlns:a16="http://schemas.microsoft.com/office/drawing/2014/main" id="{24EC956C-3639-D945-BE24-F2C9E7CA5990}"/>
              </a:ext>
            </a:extLst>
          </p:cNvPr>
          <p:cNvSpPr txBox="1"/>
          <p:nvPr/>
        </p:nvSpPr>
        <p:spPr>
          <a:xfrm>
            <a:off x="1595518" y="1338734"/>
            <a:ext cx="1427107" cy="400110"/>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Calibri Light" panose="020F0302020204030204" pitchFamily="34" charset="0"/>
                <a:cs typeface="Calibri Light" panose="020F0302020204030204" pitchFamily="34" charset="0"/>
              </a:defRPr>
            </a:lvl1pPr>
          </a:lstStyle>
          <a:p>
            <a:r>
              <a:rPr lang="es-MX" sz="1000" dirty="0"/>
              <a:t>1.A.Oficinas Recaudadoras</a:t>
            </a:r>
          </a:p>
        </p:txBody>
      </p:sp>
      <p:sp>
        <p:nvSpPr>
          <p:cNvPr id="19" name="CuadroTexto 18">
            <a:extLst>
              <a:ext uri="{FF2B5EF4-FFF2-40B4-BE49-F238E27FC236}">
                <a16:creationId xmlns:a16="http://schemas.microsoft.com/office/drawing/2014/main" id="{E4F9BB6B-EEBD-8D48-B2BA-D60D08116C6F}"/>
              </a:ext>
            </a:extLst>
          </p:cNvPr>
          <p:cNvSpPr txBox="1"/>
          <p:nvPr/>
        </p:nvSpPr>
        <p:spPr>
          <a:xfrm>
            <a:off x="1504110" y="3845471"/>
            <a:ext cx="1912973" cy="769441"/>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200">
                <a:latin typeface="Calibri Light" panose="020F0302020204030204" pitchFamily="34" charset="0"/>
                <a:cs typeface="Calibri Light" panose="020F0302020204030204" pitchFamily="34" charset="0"/>
              </a:defRPr>
            </a:lvl1pPr>
          </a:lstStyle>
          <a:p>
            <a:pPr algn="ctr"/>
            <a:r>
              <a:rPr lang="es-MX" sz="1100" dirty="0"/>
              <a:t>3.B. Cuenta de Ingresos Externos No Asignados JMAS</a:t>
            </a:r>
          </a:p>
          <a:p>
            <a:pPr algn="ctr"/>
            <a:r>
              <a:rPr lang="es-MX" sz="1100" dirty="0"/>
              <a:t>% de Ingresos Externos No Asignados</a:t>
            </a:r>
          </a:p>
        </p:txBody>
      </p:sp>
      <p:sp>
        <p:nvSpPr>
          <p:cNvPr id="20" name="CuadroTexto 19">
            <a:extLst>
              <a:ext uri="{FF2B5EF4-FFF2-40B4-BE49-F238E27FC236}">
                <a16:creationId xmlns:a16="http://schemas.microsoft.com/office/drawing/2014/main" id="{F4934208-AD5A-F049-BF2B-1701C0A8A798}"/>
              </a:ext>
            </a:extLst>
          </p:cNvPr>
          <p:cNvSpPr txBox="1"/>
          <p:nvPr/>
        </p:nvSpPr>
        <p:spPr>
          <a:xfrm>
            <a:off x="4115516" y="1449856"/>
            <a:ext cx="1517760" cy="246221"/>
          </a:xfrm>
          <a:prstGeom prst="rect">
            <a:avLst/>
          </a:prstGeom>
          <a:noFill/>
          <a:ln>
            <a:noFill/>
          </a:ln>
        </p:spPr>
        <p:txBody>
          <a:bodyPr wrap="square" rtlCol="0">
            <a:spAutoFit/>
          </a:bodyPr>
          <a:lstStyle/>
          <a:p>
            <a:r>
              <a:rPr lang="es-ES" sz="1000" i="1" dirty="0">
                <a:solidFill>
                  <a:schemeClr val="dk1"/>
                </a:solidFill>
                <a:latin typeface="Calibri Light" panose="020F0302020204030204" pitchFamily="34" charset="0"/>
              </a:rPr>
              <a:t> Mandatos Irrevocables</a:t>
            </a:r>
          </a:p>
        </p:txBody>
      </p:sp>
      <p:cxnSp>
        <p:nvCxnSpPr>
          <p:cNvPr id="21" name="Conector recto de flecha 20">
            <a:extLst>
              <a:ext uri="{FF2B5EF4-FFF2-40B4-BE49-F238E27FC236}">
                <a16:creationId xmlns:a16="http://schemas.microsoft.com/office/drawing/2014/main" id="{934F941C-AE98-9048-AB3E-3DECFAE82208}"/>
              </a:ext>
            </a:extLst>
          </p:cNvPr>
          <p:cNvCxnSpPr>
            <a:cxnSpLocks/>
            <a:stCxn id="12" idx="3"/>
            <a:endCxn id="3" idx="1"/>
          </p:cNvCxnSpPr>
          <p:nvPr/>
        </p:nvCxnSpPr>
        <p:spPr>
          <a:xfrm>
            <a:off x="2126798" y="807827"/>
            <a:ext cx="735713" cy="1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55793D9B-5A3B-6641-A576-36065F10CE90}"/>
              </a:ext>
            </a:extLst>
          </p:cNvPr>
          <p:cNvCxnSpPr/>
          <p:nvPr/>
        </p:nvCxnSpPr>
        <p:spPr>
          <a:xfrm>
            <a:off x="2300106" y="1754644"/>
            <a:ext cx="0" cy="531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141">
            <a:extLst>
              <a:ext uri="{FF2B5EF4-FFF2-40B4-BE49-F238E27FC236}">
                <a16:creationId xmlns:a16="http://schemas.microsoft.com/office/drawing/2014/main" id="{A6DC18A0-EBDC-684D-B5AE-A34263D86C49}"/>
              </a:ext>
            </a:extLst>
          </p:cNvPr>
          <p:cNvCxnSpPr>
            <a:stCxn id="6" idx="2"/>
            <a:endCxn id="19" idx="0"/>
          </p:cNvCxnSpPr>
          <p:nvPr/>
        </p:nvCxnSpPr>
        <p:spPr>
          <a:xfrm rot="5400000">
            <a:off x="3855175" y="2024429"/>
            <a:ext cx="426465" cy="32156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F1BDEA5E-7E9F-384E-A0A3-1D9BDA796E91}"/>
              </a:ext>
            </a:extLst>
          </p:cNvPr>
          <p:cNvCxnSpPr>
            <a:cxnSpLocks/>
            <a:endCxn id="8" idx="0"/>
          </p:cNvCxnSpPr>
          <p:nvPr/>
        </p:nvCxnSpPr>
        <p:spPr>
          <a:xfrm>
            <a:off x="5045205" y="3632238"/>
            <a:ext cx="0" cy="250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151">
            <a:extLst>
              <a:ext uri="{FF2B5EF4-FFF2-40B4-BE49-F238E27FC236}">
                <a16:creationId xmlns:a16="http://schemas.microsoft.com/office/drawing/2014/main" id="{75E55C75-53F7-3C46-B561-AF4EA69CF7AD}"/>
              </a:ext>
            </a:extLst>
          </p:cNvPr>
          <p:cNvCxnSpPr>
            <a:cxnSpLocks/>
            <a:endCxn id="10" idx="0"/>
          </p:cNvCxnSpPr>
          <p:nvPr/>
        </p:nvCxnSpPr>
        <p:spPr>
          <a:xfrm>
            <a:off x="5031724" y="4644992"/>
            <a:ext cx="1954702" cy="33100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9B574B51-6B57-2A48-BB2D-BBCEA1BDB0B4}"/>
              </a:ext>
            </a:extLst>
          </p:cNvPr>
          <p:cNvCxnSpPr>
            <a:cxnSpLocks/>
            <a:endCxn id="9" idx="0"/>
          </p:cNvCxnSpPr>
          <p:nvPr/>
        </p:nvCxnSpPr>
        <p:spPr>
          <a:xfrm>
            <a:off x="5489841" y="4644992"/>
            <a:ext cx="1" cy="33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156">
            <a:extLst>
              <a:ext uri="{FF2B5EF4-FFF2-40B4-BE49-F238E27FC236}">
                <a16:creationId xmlns:a16="http://schemas.microsoft.com/office/drawing/2014/main" id="{86DC318B-6EE8-E94C-A958-5299118EDE0A}"/>
              </a:ext>
            </a:extLst>
          </p:cNvPr>
          <p:cNvCxnSpPr>
            <a:stCxn id="11" idx="2"/>
            <a:endCxn id="17" idx="2"/>
          </p:cNvCxnSpPr>
          <p:nvPr/>
        </p:nvCxnSpPr>
        <p:spPr>
          <a:xfrm rot="5400000">
            <a:off x="3086759" y="4393534"/>
            <a:ext cx="36713" cy="1759742"/>
          </a:xfrm>
          <a:prstGeom prst="bentConnector3">
            <a:avLst>
              <a:gd name="adj1" fmla="val 72266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169">
            <a:extLst>
              <a:ext uri="{FF2B5EF4-FFF2-40B4-BE49-F238E27FC236}">
                <a16:creationId xmlns:a16="http://schemas.microsoft.com/office/drawing/2014/main" id="{38568ADD-A016-6B4D-8025-7D61C0999803}"/>
              </a:ext>
            </a:extLst>
          </p:cNvPr>
          <p:cNvCxnSpPr>
            <a:stCxn id="10" idx="2"/>
            <a:endCxn id="14" idx="3"/>
          </p:cNvCxnSpPr>
          <p:nvPr/>
        </p:nvCxnSpPr>
        <p:spPr>
          <a:xfrm rot="5400000">
            <a:off x="6458702" y="5623550"/>
            <a:ext cx="867496" cy="1879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C35472D-3C83-D54F-901D-6C92B2B59E49}"/>
              </a:ext>
            </a:extLst>
          </p:cNvPr>
          <p:cNvCxnSpPr/>
          <p:nvPr/>
        </p:nvCxnSpPr>
        <p:spPr>
          <a:xfrm>
            <a:off x="5587859" y="5271001"/>
            <a:ext cx="0" cy="582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183">
            <a:extLst>
              <a:ext uri="{FF2B5EF4-FFF2-40B4-BE49-F238E27FC236}">
                <a16:creationId xmlns:a16="http://schemas.microsoft.com/office/drawing/2014/main" id="{0A60DDF6-5D89-CF41-AA01-1774FFC46E3E}"/>
              </a:ext>
            </a:extLst>
          </p:cNvPr>
          <p:cNvCxnSpPr>
            <a:stCxn id="3" idx="2"/>
            <a:endCxn id="18" idx="0"/>
          </p:cNvCxnSpPr>
          <p:nvPr/>
        </p:nvCxnSpPr>
        <p:spPr>
          <a:xfrm rot="5400000">
            <a:off x="2705967" y="547941"/>
            <a:ext cx="393899" cy="11876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648F8822-B4DF-6645-8C7D-68719FED0061}"/>
              </a:ext>
            </a:extLst>
          </p:cNvPr>
          <p:cNvCxnSpPr/>
          <p:nvPr/>
        </p:nvCxnSpPr>
        <p:spPr>
          <a:xfrm flipV="1">
            <a:off x="1929971" y="2906396"/>
            <a:ext cx="0" cy="93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89">
            <a:extLst>
              <a:ext uri="{FF2B5EF4-FFF2-40B4-BE49-F238E27FC236}">
                <a16:creationId xmlns:a16="http://schemas.microsoft.com/office/drawing/2014/main" id="{4B759917-1BA9-B64C-866A-79ADE8D97606}"/>
              </a:ext>
            </a:extLst>
          </p:cNvPr>
          <p:cNvCxnSpPr>
            <a:stCxn id="17" idx="1"/>
            <a:endCxn id="2" idx="1"/>
          </p:cNvCxnSpPr>
          <p:nvPr/>
        </p:nvCxnSpPr>
        <p:spPr>
          <a:xfrm rot="10800000" flipH="1">
            <a:off x="1268757" y="2583232"/>
            <a:ext cx="41278" cy="2477699"/>
          </a:xfrm>
          <a:prstGeom prst="bentConnector3">
            <a:avLst>
              <a:gd name="adj1" fmla="val -55380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91">
            <a:extLst>
              <a:ext uri="{FF2B5EF4-FFF2-40B4-BE49-F238E27FC236}">
                <a16:creationId xmlns:a16="http://schemas.microsoft.com/office/drawing/2014/main" id="{25FB3C3A-E672-5040-AAE3-C0B51843390D}"/>
              </a:ext>
            </a:extLst>
          </p:cNvPr>
          <p:cNvCxnSpPr>
            <a:cxnSpLocks/>
          </p:cNvCxnSpPr>
          <p:nvPr/>
        </p:nvCxnSpPr>
        <p:spPr>
          <a:xfrm flipV="1">
            <a:off x="3105115" y="1052659"/>
            <a:ext cx="1806928" cy="1485899"/>
          </a:xfrm>
          <a:prstGeom prst="bentConnector3">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de flecha 33">
            <a:extLst>
              <a:ext uri="{FF2B5EF4-FFF2-40B4-BE49-F238E27FC236}">
                <a16:creationId xmlns:a16="http://schemas.microsoft.com/office/drawing/2014/main" id="{2DE0DFDF-1EB8-9947-8C00-E191A4F00C1C}"/>
              </a:ext>
            </a:extLst>
          </p:cNvPr>
          <p:cNvCxnSpPr>
            <a:stCxn id="3" idx="3"/>
          </p:cNvCxnSpPr>
          <p:nvPr/>
        </p:nvCxnSpPr>
        <p:spPr>
          <a:xfrm flipV="1">
            <a:off x="4131006" y="817513"/>
            <a:ext cx="781037" cy="4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6C58E473-9ECD-2F4A-8703-06DB38DD7FF1}"/>
              </a:ext>
            </a:extLst>
          </p:cNvPr>
          <p:cNvCxnSpPr>
            <a:endCxn id="5" idx="0"/>
          </p:cNvCxnSpPr>
          <p:nvPr/>
        </p:nvCxnSpPr>
        <p:spPr>
          <a:xfrm flipH="1">
            <a:off x="5779009" y="1127092"/>
            <a:ext cx="13696" cy="68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1E0AE8BE-6D4B-9C46-B15C-3AB9A0FAD446}"/>
              </a:ext>
            </a:extLst>
          </p:cNvPr>
          <p:cNvCxnSpPr/>
          <p:nvPr/>
        </p:nvCxnSpPr>
        <p:spPr>
          <a:xfrm>
            <a:off x="5735785" y="2538558"/>
            <a:ext cx="0" cy="35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210">
            <a:extLst>
              <a:ext uri="{FF2B5EF4-FFF2-40B4-BE49-F238E27FC236}">
                <a16:creationId xmlns:a16="http://schemas.microsoft.com/office/drawing/2014/main" id="{88530F10-16D0-B148-888D-9FF1A795527E}"/>
              </a:ext>
            </a:extLst>
          </p:cNvPr>
          <p:cNvCxnSpPr>
            <a:endCxn id="7" idx="0"/>
          </p:cNvCxnSpPr>
          <p:nvPr/>
        </p:nvCxnSpPr>
        <p:spPr>
          <a:xfrm>
            <a:off x="5676217" y="3632238"/>
            <a:ext cx="1648039" cy="2265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7">
            <a:extLst>
              <a:ext uri="{FF2B5EF4-FFF2-40B4-BE49-F238E27FC236}">
                <a16:creationId xmlns:a16="http://schemas.microsoft.com/office/drawing/2014/main" id="{9556A474-B871-2240-BA4F-5A34113695A2}"/>
              </a:ext>
            </a:extLst>
          </p:cNvPr>
          <p:cNvCxnSpPr>
            <a:stCxn id="8" idx="2"/>
            <a:endCxn id="11" idx="0"/>
          </p:cNvCxnSpPr>
          <p:nvPr/>
        </p:nvCxnSpPr>
        <p:spPr>
          <a:xfrm rot="5400000">
            <a:off x="4212871" y="4116488"/>
            <a:ext cx="604451" cy="10602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Marcador de número de diapositiva 38">
            <a:extLst>
              <a:ext uri="{FF2B5EF4-FFF2-40B4-BE49-F238E27FC236}">
                <a16:creationId xmlns:a16="http://schemas.microsoft.com/office/drawing/2014/main" id="{226A5C5D-B439-754B-B3AD-92632F9BC37E}"/>
              </a:ext>
            </a:extLst>
          </p:cNvPr>
          <p:cNvSpPr>
            <a:spLocks noGrp="1"/>
          </p:cNvSpPr>
          <p:nvPr>
            <p:ph type="sldNum" sz="quarter" idx="12"/>
          </p:nvPr>
        </p:nvSpPr>
        <p:spPr/>
        <p:txBody>
          <a:bodyPr/>
          <a:lstStyle/>
          <a:p>
            <a:fld id="{A9585C53-DC61-4086-9089-45BDBA953A25}" type="slidenum">
              <a:rPr lang="es-MX" smtClean="0"/>
              <a:pPr/>
              <a:t>7</a:t>
            </a:fld>
            <a:endParaRPr lang="es-MX"/>
          </a:p>
        </p:txBody>
      </p:sp>
    </p:spTree>
    <p:extLst>
      <p:ext uri="{BB962C8B-B14F-4D97-AF65-F5344CB8AC3E}">
        <p14:creationId xmlns:p14="http://schemas.microsoft.com/office/powerpoint/2010/main" val="422755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3F0CFF20-8828-0948-85D4-A8B45E6D4A8A}"/>
              </a:ext>
            </a:extLst>
          </p:cNvPr>
          <p:cNvSpPr txBox="1">
            <a:spLocks/>
          </p:cNvSpPr>
          <p:nvPr/>
        </p:nvSpPr>
        <p:spPr>
          <a:xfrm>
            <a:off x="929157" y="853488"/>
            <a:ext cx="7285685" cy="540763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58775" indent="-358775" algn="just">
              <a:spcBef>
                <a:spcPts val="0"/>
              </a:spcBef>
            </a:pPr>
            <a:r>
              <a:rPr lang="es-ES" sz="1050" b="1" dirty="0">
                <a:solidFill>
                  <a:schemeClr val="tx1"/>
                </a:solidFill>
                <a:latin typeface="+mj-lt"/>
                <a:cs typeface="Calibri" panose="020F0502020204030204" pitchFamily="34" charset="0"/>
              </a:rPr>
              <a:t>1.</a:t>
            </a:r>
            <a:r>
              <a:rPr lang="es-ES" sz="1050" dirty="0">
                <a:solidFill>
                  <a:schemeClr val="tx1"/>
                </a:solidFill>
                <a:latin typeface="Calibri" panose="020F0502020204030204" pitchFamily="34" charset="0"/>
                <a:cs typeface="Calibri" panose="020F0502020204030204" pitchFamily="34" charset="0"/>
              </a:rPr>
              <a:t>	</a:t>
            </a:r>
            <a:r>
              <a:rPr lang="es-ES" sz="1100" dirty="0">
                <a:solidFill>
                  <a:schemeClr val="tx1"/>
                </a:solidFill>
                <a:latin typeface="+mj-lt"/>
                <a:cs typeface="Calibri" panose="020F0502020204030204" pitchFamily="34" charset="0"/>
              </a:rPr>
              <a:t>El Usuario puede pagar los servicios JMAS  en las cajas recaudadoras,  o bien,  a través de bancos o en tiendas</a:t>
            </a:r>
          </a:p>
          <a:p>
            <a:pPr marL="358775" indent="-358775" algn="just">
              <a:spcBef>
                <a:spcPts val="0"/>
              </a:spcBef>
            </a:pPr>
            <a:r>
              <a:rPr lang="es-ES" sz="1100" dirty="0">
                <a:solidFill>
                  <a:schemeClr val="tx1"/>
                </a:solidFill>
                <a:latin typeface="+mj-lt"/>
                <a:cs typeface="Calibri" panose="020F0502020204030204" pitchFamily="34" charset="0"/>
              </a:rPr>
              <a:t>	 y comercios autorizados (Instituciones Autorizadas).</a:t>
            </a:r>
          </a:p>
          <a:p>
            <a:pPr marL="358775" indent="-358775" algn="just"/>
            <a:r>
              <a:rPr lang="es-ES" sz="1100" b="1" dirty="0">
                <a:solidFill>
                  <a:schemeClr val="tx1"/>
                </a:solidFill>
                <a:latin typeface="+mj-lt"/>
                <a:cs typeface="Calibri" panose="020F0502020204030204" pitchFamily="34" charset="0"/>
              </a:rPr>
              <a:t>1.A.</a:t>
            </a:r>
            <a:r>
              <a:rPr lang="es-ES" sz="1100" dirty="0">
                <a:solidFill>
                  <a:schemeClr val="tx1"/>
                </a:solidFill>
                <a:latin typeface="+mj-lt"/>
                <a:cs typeface="Calibri" panose="020F0502020204030204" pitchFamily="34" charset="0"/>
              </a:rPr>
              <a:t>	Si decide pagar a través de las Oficinas Recaudadoras se consideran Ingresos Internos y no se comprometen para el pago del Proyecto.</a:t>
            </a:r>
          </a:p>
          <a:p>
            <a:pPr marL="358775" indent="-358775" algn="just"/>
            <a:r>
              <a:rPr lang="es-ES" sz="1100" b="1" dirty="0">
                <a:solidFill>
                  <a:schemeClr val="tx1"/>
                </a:solidFill>
                <a:latin typeface="+mj-lt"/>
                <a:cs typeface="Calibri" panose="020F0502020204030204" pitchFamily="34" charset="0"/>
              </a:rPr>
              <a:t>1.B.</a:t>
            </a:r>
            <a:r>
              <a:rPr lang="es-ES" sz="1100" dirty="0">
                <a:solidFill>
                  <a:schemeClr val="tx1"/>
                </a:solidFill>
                <a:latin typeface="+mj-lt"/>
                <a:cs typeface="Calibri" panose="020F0502020204030204" pitchFamily="34" charset="0"/>
              </a:rPr>
              <a:t>	Cuando el Usuario paga en alguna de las Instituciones Acreditadas, dichos pagos se consideran Ingresos Externos y por lo tanto comprometidos para el pago del Proyecto.</a:t>
            </a:r>
          </a:p>
          <a:p>
            <a:pPr marL="358775" indent="-358775" algn="just"/>
            <a:r>
              <a:rPr lang="es-ES" sz="1100" dirty="0">
                <a:solidFill>
                  <a:schemeClr val="tx1"/>
                </a:solidFill>
                <a:latin typeface="+mj-lt"/>
                <a:cs typeface="Calibri" panose="020F0502020204030204" pitchFamily="34" charset="0"/>
              </a:rPr>
              <a:t>	De conformidad con los mandatos irrevocables que se celebren con las Instituciones Acreditadas, los recursos se depositarán en la cuenta concentradora  que el Fiduciario abra a nombre del Fideicomiso de Pago para tal efecto.</a:t>
            </a:r>
          </a:p>
          <a:p>
            <a:pPr marL="358775" indent="-358775" algn="just"/>
            <a:r>
              <a:rPr lang="es-ES" sz="1100" b="1" dirty="0">
                <a:solidFill>
                  <a:schemeClr val="tx1"/>
                </a:solidFill>
                <a:latin typeface="+mj-lt"/>
                <a:cs typeface="Calibri" panose="020F0502020204030204" pitchFamily="34" charset="0"/>
              </a:rPr>
              <a:t>2.</a:t>
            </a:r>
            <a:r>
              <a:rPr lang="es-ES" sz="1100" dirty="0">
                <a:solidFill>
                  <a:schemeClr val="tx1"/>
                </a:solidFill>
                <a:latin typeface="+mj-lt"/>
                <a:cs typeface="Calibri" panose="020F0502020204030204" pitchFamily="34" charset="0"/>
              </a:rPr>
              <a:t>	Los Ingresos Externos se recibirán dentro del Fideicomiso de Pago en una Cuenta Concentradora.</a:t>
            </a:r>
          </a:p>
          <a:p>
            <a:pPr marL="358775" indent="-358775" algn="just"/>
            <a:r>
              <a:rPr lang="es-ES" sz="1100" b="1" dirty="0">
                <a:solidFill>
                  <a:schemeClr val="tx1"/>
                </a:solidFill>
                <a:latin typeface="+mj-lt"/>
                <a:cs typeface="Calibri" panose="020F0502020204030204" pitchFamily="34" charset="0"/>
              </a:rPr>
              <a:t>3.A.</a:t>
            </a:r>
            <a:r>
              <a:rPr lang="es-ES" sz="1100" dirty="0">
                <a:solidFill>
                  <a:schemeClr val="tx1"/>
                </a:solidFill>
                <a:latin typeface="+mj-lt"/>
                <a:cs typeface="Calibri" panose="020F0502020204030204" pitchFamily="34" charset="0"/>
              </a:rPr>
              <a:t>	El Fiduciario, con cargo a la Cuenta Concentradora cubrirá en primer lugar los Gastos del Fideicomiso (honorarios fiduciarios, defensa del patrimonio, en su caso, contratación de terceros para cumplir con los fines del fideicomiso).</a:t>
            </a:r>
          </a:p>
          <a:p>
            <a:pPr marL="358775" indent="-358775" algn="just"/>
            <a:r>
              <a:rPr lang="es-ES" sz="1100" b="1" dirty="0">
                <a:solidFill>
                  <a:schemeClr val="tx1"/>
                </a:solidFill>
                <a:latin typeface="+mj-lt"/>
                <a:cs typeface="Calibri" panose="020F0502020204030204" pitchFamily="34" charset="0"/>
              </a:rPr>
              <a:t>3.B.</a:t>
            </a:r>
            <a:r>
              <a:rPr lang="es-ES" sz="1100" dirty="0">
                <a:solidFill>
                  <a:schemeClr val="tx1"/>
                </a:solidFill>
                <a:latin typeface="+mj-lt"/>
                <a:cs typeface="Calibri" panose="020F0502020204030204" pitchFamily="34" charset="0"/>
              </a:rPr>
              <a:t> 	El Porcentaje de los Ingresos No Asignados (los Ingresos Externos no comprometidos) se transferirán de la Cuenta Concentradora a la Cuenta de Ingresos No Asignados para su reintegro a la JMAS.</a:t>
            </a:r>
          </a:p>
          <a:p>
            <a:pPr marL="358775" indent="-358775" algn="just"/>
            <a:r>
              <a:rPr lang="es-ES" sz="1100" b="1" dirty="0">
                <a:solidFill>
                  <a:schemeClr val="tx1"/>
                </a:solidFill>
                <a:latin typeface="+mj-lt"/>
                <a:cs typeface="Calibri" panose="020F0502020204030204" pitchFamily="34" charset="0"/>
              </a:rPr>
              <a:t>3.C.</a:t>
            </a:r>
            <a:r>
              <a:rPr lang="es-ES" sz="1100" dirty="0">
                <a:solidFill>
                  <a:schemeClr val="tx1"/>
                </a:solidFill>
                <a:latin typeface="+mj-lt"/>
                <a:cs typeface="Calibri" panose="020F0502020204030204" pitchFamily="34" charset="0"/>
              </a:rPr>
              <a:t>	Con cargo a la Cuenta Concentradora, el Fiduciario transferirá el porcentaje que se haya pactado para cada Obligación, a la Cuenta de Servicio respectiva y distribuirá dichos recursos a las subcuentas respectivas en el siguiente orden de prelación: (i)Subcuenta de Fondo de Reserva hasta que se cubra el Saldo Objetivo del Fondo de Reserva; (</a:t>
            </a:r>
            <a:r>
              <a:rPr lang="es-ES" sz="1100" dirty="0" err="1">
                <a:solidFill>
                  <a:schemeClr val="tx1"/>
                </a:solidFill>
                <a:latin typeface="+mj-lt"/>
                <a:cs typeface="Calibri" panose="020F0502020204030204" pitchFamily="34" charset="0"/>
              </a:rPr>
              <a:t>ii</a:t>
            </a:r>
            <a:r>
              <a:rPr lang="es-ES" sz="1100" dirty="0">
                <a:solidFill>
                  <a:schemeClr val="tx1"/>
                </a:solidFill>
                <a:latin typeface="+mj-lt"/>
                <a:cs typeface="Calibri" panose="020F0502020204030204" pitchFamily="34" charset="0"/>
              </a:rPr>
              <a:t>) Subcuenta de Pago de la Contraprestación hasta por un monto de la Contraprestación Total para el mes correspondiente y (</a:t>
            </a:r>
            <a:r>
              <a:rPr lang="es-ES" sz="1100" dirty="0" err="1">
                <a:solidFill>
                  <a:schemeClr val="tx1"/>
                </a:solidFill>
                <a:latin typeface="+mj-lt"/>
                <a:cs typeface="Calibri" panose="020F0502020204030204" pitchFamily="34" charset="0"/>
              </a:rPr>
              <a:t>iii</a:t>
            </a:r>
            <a:r>
              <a:rPr lang="es-ES" sz="1100" dirty="0">
                <a:solidFill>
                  <a:schemeClr val="tx1"/>
                </a:solidFill>
                <a:latin typeface="+mj-lt"/>
                <a:cs typeface="Calibri" panose="020F0502020204030204" pitchFamily="34" charset="0"/>
              </a:rPr>
              <a:t>) los recursos excedentes, en su caso, en la Subcuenta de Remanentes de la obligación de que se trate.</a:t>
            </a:r>
          </a:p>
          <a:p>
            <a:pPr marL="358775" indent="-358775" algn="just"/>
            <a:r>
              <a:rPr lang="es-ES" sz="1100" b="1" dirty="0">
                <a:solidFill>
                  <a:schemeClr val="tx1"/>
                </a:solidFill>
                <a:latin typeface="+mj-lt"/>
                <a:cs typeface="Calibri" panose="020F0502020204030204" pitchFamily="34" charset="0"/>
              </a:rPr>
              <a:t>4.</a:t>
            </a:r>
            <a:r>
              <a:rPr lang="es-ES" sz="1100" dirty="0">
                <a:solidFill>
                  <a:schemeClr val="tx1"/>
                </a:solidFill>
                <a:latin typeface="+mj-lt"/>
                <a:cs typeface="Calibri" panose="020F0502020204030204" pitchFamily="34" charset="0"/>
              </a:rPr>
              <a:t>	El Fideicomisario en Primer lugar que corresponda, solicitará los recursos correspondientes para cubrir el pago de la Contraprestación y, el Fideicomiso de Pago los cubrirá, con cargo a las siguientes subcuentas en el orden siguiente: (i) de la Subcuenta de Pago de la Contraprestación y, de ser necesario, (</a:t>
            </a:r>
            <a:r>
              <a:rPr lang="es-ES" sz="1100" dirty="0" err="1">
                <a:solidFill>
                  <a:schemeClr val="tx1"/>
                </a:solidFill>
                <a:latin typeface="+mj-lt"/>
                <a:cs typeface="Calibri" panose="020F0502020204030204" pitchFamily="34" charset="0"/>
              </a:rPr>
              <a:t>ii</a:t>
            </a:r>
            <a:r>
              <a:rPr lang="es-ES" sz="1100" dirty="0">
                <a:solidFill>
                  <a:schemeClr val="tx1"/>
                </a:solidFill>
                <a:latin typeface="+mj-lt"/>
                <a:cs typeface="Calibri" panose="020F0502020204030204" pitchFamily="34" charset="0"/>
              </a:rPr>
              <a:t>) de la Subcuenta de Fondo de Reserva y en su caso, (</a:t>
            </a:r>
            <a:r>
              <a:rPr lang="es-ES" sz="1100" dirty="0" err="1">
                <a:solidFill>
                  <a:schemeClr val="tx1"/>
                </a:solidFill>
                <a:latin typeface="+mj-lt"/>
                <a:cs typeface="Calibri" panose="020F0502020204030204" pitchFamily="34" charset="0"/>
              </a:rPr>
              <a:t>iii</a:t>
            </a:r>
            <a:r>
              <a:rPr lang="es-ES" sz="1100" dirty="0">
                <a:solidFill>
                  <a:schemeClr val="tx1"/>
                </a:solidFill>
                <a:latin typeface="+mj-lt"/>
                <a:cs typeface="Calibri" panose="020F0502020204030204" pitchFamily="34" charset="0"/>
              </a:rPr>
              <a:t>) de la Subcuenta de Remanentes.</a:t>
            </a:r>
          </a:p>
          <a:p>
            <a:pPr marL="358775" indent="-358775" algn="just"/>
            <a:r>
              <a:rPr lang="es-ES" sz="1100" b="1" dirty="0">
                <a:solidFill>
                  <a:schemeClr val="tx1"/>
                </a:solidFill>
                <a:latin typeface="+mj-lt"/>
                <a:cs typeface="Calibri" panose="020F0502020204030204" pitchFamily="34" charset="0"/>
              </a:rPr>
              <a:t>5.</a:t>
            </a:r>
            <a:r>
              <a:rPr lang="es-ES" sz="1100" dirty="0">
                <a:solidFill>
                  <a:schemeClr val="tx1"/>
                </a:solidFill>
                <a:latin typeface="+mj-lt"/>
                <a:cs typeface="Calibri" panose="020F0502020204030204" pitchFamily="34" charset="0"/>
              </a:rPr>
              <a:t>	 En la Cuenta de Remanentes se depositarán los recursos de las Subcuentas de Remanentes de cada una de las obligaciones que se garanticen con el patrimonio del presente Fideicomiso.</a:t>
            </a:r>
            <a:endParaRPr lang="es-ES" sz="600" dirty="0">
              <a:solidFill>
                <a:schemeClr val="tx1"/>
              </a:solidFill>
              <a:latin typeface="+mj-lt"/>
            </a:endParaRPr>
          </a:p>
          <a:p>
            <a:endParaRPr lang="es-ES" sz="300" dirty="0">
              <a:solidFill>
                <a:schemeClr val="tx1"/>
              </a:solidFill>
            </a:endParaRPr>
          </a:p>
        </p:txBody>
      </p:sp>
      <p:sp>
        <p:nvSpPr>
          <p:cNvPr id="4" name="2 Marcador de contenido">
            <a:extLst>
              <a:ext uri="{FF2B5EF4-FFF2-40B4-BE49-F238E27FC236}">
                <a16:creationId xmlns:a16="http://schemas.microsoft.com/office/drawing/2014/main" id="{2E90F34A-01F6-794E-95ED-AB76E34F040D}"/>
              </a:ext>
            </a:extLst>
          </p:cNvPr>
          <p:cNvSpPr txBox="1">
            <a:spLocks/>
          </p:cNvSpPr>
          <p:nvPr/>
        </p:nvSpPr>
        <p:spPr>
          <a:xfrm>
            <a:off x="989489" y="371707"/>
            <a:ext cx="6463682" cy="39700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just">
              <a:buFont typeface="Wingdings" panose="05000000000000000000" pitchFamily="2" charset="2"/>
              <a:buChar char="q"/>
            </a:pPr>
            <a:r>
              <a:rPr lang="es-MX" sz="1600" dirty="0">
                <a:solidFill>
                  <a:srgbClr val="002060"/>
                </a:solidFill>
              </a:rPr>
              <a:t>Estructura de Fideicomiso de Pago:</a:t>
            </a:r>
          </a:p>
        </p:txBody>
      </p:sp>
      <p:sp>
        <p:nvSpPr>
          <p:cNvPr id="3" name="Marcador de número de diapositiva 2">
            <a:extLst>
              <a:ext uri="{FF2B5EF4-FFF2-40B4-BE49-F238E27FC236}">
                <a16:creationId xmlns:a16="http://schemas.microsoft.com/office/drawing/2014/main" id="{7B88293B-3103-8649-B717-72818D6CE95E}"/>
              </a:ext>
            </a:extLst>
          </p:cNvPr>
          <p:cNvSpPr>
            <a:spLocks noGrp="1"/>
          </p:cNvSpPr>
          <p:nvPr>
            <p:ph type="sldNum" sz="quarter" idx="12"/>
          </p:nvPr>
        </p:nvSpPr>
        <p:spPr/>
        <p:txBody>
          <a:bodyPr/>
          <a:lstStyle/>
          <a:p>
            <a:fld id="{A9585C53-DC61-4086-9089-45BDBA953A25}" type="slidenum">
              <a:rPr lang="es-MX" smtClean="0"/>
              <a:pPr/>
              <a:t>8</a:t>
            </a:fld>
            <a:endParaRPr lang="es-MX"/>
          </a:p>
        </p:txBody>
      </p:sp>
    </p:spTree>
    <p:extLst>
      <p:ext uri="{BB962C8B-B14F-4D97-AF65-F5344CB8AC3E}">
        <p14:creationId xmlns:p14="http://schemas.microsoft.com/office/powerpoint/2010/main" val="421518400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2559</TotalTime>
  <Words>1469</Words>
  <Application>Microsoft Office PowerPoint</Application>
  <PresentationFormat>Presentación en pantalla (4:3)</PresentationFormat>
  <Paragraphs>276</Paragraphs>
  <Slides>17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Montserrat</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PVA</cp:lastModifiedBy>
  <cp:revision>147</cp:revision>
  <dcterms:created xsi:type="dcterms:W3CDTF">2018-03-26T23:23:05Z</dcterms:created>
  <dcterms:modified xsi:type="dcterms:W3CDTF">2018-12-07T21:19:34Z</dcterms:modified>
</cp:coreProperties>
</file>